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Layouts/slideLayout39.xml" ContentType="application/vnd.openxmlformats-officedocument.presentationml.slideLayout+xml"/>
  <Override PartName="/ppt/theme/theme5.xml" ContentType="application/vnd.openxmlformats-officedocument.them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notesSlides/notesSlide27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42.xml" ContentType="application/vnd.openxmlformats-officedocument.presentationml.slideLayout+xml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notesSlides/notesSlide23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theme/theme6.xml" ContentType="application/vnd.openxmlformats-officedocument.them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Default Extension="png" ContentType="image/png"/>
  <Override PartName="/ppt/notesSlides/notesSlide3.xml" ContentType="application/vnd.openxmlformats-officedocument.presentationml.notesSlide+xml"/>
  <Default Extension="bin" ContentType="application/vnd.openxmlformats-officedocument.oleObject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36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43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Default Extension="emf" ContentType="image/x-emf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4.xml" ContentType="application/vnd.openxmlformats-officedocument.presentationml.slideLayout+xml"/>
  <Override PartName="/ppt/slideLayouts/slideLayout32.xml" ContentType="application/vnd.openxmlformats-officedocument.presentationml.slideLayout+xml"/>
  <Override PartName="/ppt/notesSlides/notesSlide24.xml" ContentType="application/vnd.openxmlformats-officedocument.presentationml.notesSlide+xml"/>
  <Override PartName="/ppt/notesSlides/notesSlide3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Default Extension="vml" ContentType="application/vnd.openxmlformats-officedocument.vmlDrawing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Override PartName="/ppt/notesSlides/notesSlide18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notesSlides/notesSlide25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notesSlides/notesSlide19.xml" ContentType="application/vnd.openxmlformats-officedocument.presentationml.notesSlide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Layouts/slideLayout16.xml" ContentType="application/vnd.openxmlformats-officedocument.presentationml.slideLayout+xml"/>
  <Default Extension="jpeg" ContentType="image/jpeg"/>
  <Override PartName="/ppt/slideLayouts/slideLayout34.xml" ContentType="application/vnd.openxmlformats-officedocument.presentationml.slideLayout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4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6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</p:sldMasterIdLst>
  <p:notesMasterIdLst>
    <p:notesMasterId r:id="rId67"/>
  </p:notesMasterIdLst>
  <p:handoutMasterIdLst>
    <p:handoutMasterId r:id="rId68"/>
  </p:handoutMasterIdLst>
  <p:sldIdLst>
    <p:sldId id="256" r:id="rId5"/>
    <p:sldId id="282" r:id="rId6"/>
    <p:sldId id="304" r:id="rId7"/>
    <p:sldId id="305" r:id="rId8"/>
    <p:sldId id="257" r:id="rId9"/>
    <p:sldId id="297" r:id="rId10"/>
    <p:sldId id="289" r:id="rId11"/>
    <p:sldId id="334" r:id="rId12"/>
    <p:sldId id="261" r:id="rId13"/>
    <p:sldId id="264" r:id="rId14"/>
    <p:sldId id="295" r:id="rId15"/>
    <p:sldId id="291" r:id="rId16"/>
    <p:sldId id="342" r:id="rId17"/>
    <p:sldId id="258" r:id="rId18"/>
    <p:sldId id="306" r:id="rId19"/>
    <p:sldId id="298" r:id="rId20"/>
    <p:sldId id="299" r:id="rId21"/>
    <p:sldId id="303" r:id="rId22"/>
    <p:sldId id="259" r:id="rId23"/>
    <p:sldId id="296" r:id="rId24"/>
    <p:sldId id="293" r:id="rId25"/>
    <p:sldId id="300" r:id="rId26"/>
    <p:sldId id="260" r:id="rId27"/>
    <p:sldId id="311" r:id="rId28"/>
    <p:sldId id="341" r:id="rId29"/>
    <p:sldId id="294" r:id="rId30"/>
    <p:sldId id="290" r:id="rId31"/>
    <p:sldId id="263" r:id="rId32"/>
    <p:sldId id="285" r:id="rId33"/>
    <p:sldId id="292" r:id="rId34"/>
    <p:sldId id="301" r:id="rId35"/>
    <p:sldId id="302" r:id="rId36"/>
    <p:sldId id="310" r:id="rId37"/>
    <p:sldId id="312" r:id="rId38"/>
    <p:sldId id="313" r:id="rId39"/>
    <p:sldId id="314" r:id="rId40"/>
    <p:sldId id="315" r:id="rId41"/>
    <p:sldId id="316" r:id="rId42"/>
    <p:sldId id="317" r:id="rId43"/>
    <p:sldId id="318" r:id="rId44"/>
    <p:sldId id="319" r:id="rId45"/>
    <p:sldId id="320" r:id="rId46"/>
    <p:sldId id="321" r:id="rId47"/>
    <p:sldId id="322" r:id="rId48"/>
    <p:sldId id="323" r:id="rId49"/>
    <p:sldId id="324" r:id="rId50"/>
    <p:sldId id="325" r:id="rId51"/>
    <p:sldId id="326" r:id="rId52"/>
    <p:sldId id="327" r:id="rId53"/>
    <p:sldId id="328" r:id="rId54"/>
    <p:sldId id="329" r:id="rId55"/>
    <p:sldId id="330" r:id="rId56"/>
    <p:sldId id="331" r:id="rId57"/>
    <p:sldId id="332" r:id="rId58"/>
    <p:sldId id="333" r:id="rId59"/>
    <p:sldId id="336" r:id="rId60"/>
    <p:sldId id="338" r:id="rId61"/>
    <p:sldId id="337" r:id="rId62"/>
    <p:sldId id="344" r:id="rId63"/>
    <p:sldId id="345" r:id="rId64"/>
    <p:sldId id="339" r:id="rId65"/>
    <p:sldId id="340" r:id="rId6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4C22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94607" autoAdjust="0"/>
  </p:normalViewPr>
  <p:slideViewPr>
    <p:cSldViewPr>
      <p:cViewPr varScale="1">
        <p:scale>
          <a:sx n="81" d="100"/>
          <a:sy n="81" d="100"/>
        </p:scale>
        <p:origin x="-1056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slide" Target="slides/slide59.xml"/><Relationship Id="rId68" Type="http://schemas.openxmlformats.org/officeDocument/2006/relationships/handoutMaster" Target="handoutMasters/handoutMaster1.xml"/><Relationship Id="rId7" Type="http://schemas.openxmlformats.org/officeDocument/2006/relationships/slide" Target="slides/slide3.xml"/><Relationship Id="rId71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slide" Target="slides/slide62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61" Type="http://schemas.openxmlformats.org/officeDocument/2006/relationships/slide" Target="slides/slide57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presProps" Target="presProp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notesMaster" Target="notesMasters/notesMaster1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5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186ADD-57D2-4729-B034-5CCF4022F7E0}" type="datetimeFigureOut">
              <a:rPr lang="ru-RU" smtClean="0"/>
              <a:pPr/>
              <a:t>28.09.2024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892618-C1D2-4ED4-8512-03FDCA765A8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64536833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2FA477-3F34-4852-80AA-D6148FD3E5D4}" type="datetimeFigureOut">
              <a:rPr lang="ru-RU" smtClean="0"/>
              <a:pPr/>
              <a:t>28.09.2024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EF0ED8-D95C-4AA9-93BF-13DB3E6201B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7274519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EF0ED8-D95C-4AA9-93BF-13DB3E6201B1}" type="slidenum">
              <a:rPr lang="ru-RU" smtClean="0"/>
              <a:pPr/>
              <a:t>11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28479609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EF0ED8-D95C-4AA9-93BF-13DB3E6201B1}" type="slidenum">
              <a:rPr lang="ru-RU" smtClean="0"/>
              <a:pPr/>
              <a:t>32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28479609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 g|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EF0ED8-D95C-4AA9-93BF-13DB3E6201B1}" type="slidenum">
              <a:rPr lang="ru-RU" smtClean="0"/>
              <a:pPr/>
              <a:t>33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28479609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5D4837-9B73-487D-A98E-8BE808CD495C}" type="slidenum">
              <a:rPr lang="ru-RU" smtClean="0"/>
              <a:pPr/>
              <a:t>35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29034727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5D4837-9B73-487D-A98E-8BE808CD495C}" type="slidenum">
              <a:rPr lang="ru-RU" smtClean="0"/>
              <a:pPr/>
              <a:t>36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29034727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5D4837-9B73-487D-A98E-8BE808CD495C}" type="slidenum">
              <a:rPr lang="ru-RU" smtClean="0"/>
              <a:pPr/>
              <a:t>37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29034727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5D4837-9B73-487D-A98E-8BE808CD495C}" type="slidenum">
              <a:rPr lang="ru-RU" smtClean="0"/>
              <a:pPr/>
              <a:t>38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29034727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5D4837-9B73-487D-A98E-8BE808CD495C}" type="slidenum">
              <a:rPr lang="ru-RU" smtClean="0"/>
              <a:pPr/>
              <a:t>39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29034727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5D4837-9B73-487D-A98E-8BE808CD495C}" type="slidenum">
              <a:rPr lang="ru-RU" smtClean="0"/>
              <a:pPr/>
              <a:t>40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29034727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5D4837-9B73-487D-A98E-8BE808CD495C}" type="slidenum">
              <a:rPr lang="ru-RU" smtClean="0"/>
              <a:pPr/>
              <a:t>41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29034727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5D4837-9B73-487D-A98E-8BE808CD495C}" type="slidenum">
              <a:rPr lang="ru-RU" smtClean="0"/>
              <a:pPr/>
              <a:t>42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2903472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EF0ED8-D95C-4AA9-93BF-13DB3E6201B1}" type="slidenum">
              <a:rPr lang="ru-RU" smtClean="0"/>
              <a:pPr/>
              <a:t>12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28479609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5D4837-9B73-487D-A98E-8BE808CD495C}" type="slidenum">
              <a:rPr lang="ru-RU" smtClean="0"/>
              <a:pPr/>
              <a:t>43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29034727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5D4837-9B73-487D-A98E-8BE808CD495C}" type="slidenum">
              <a:rPr lang="ru-RU" smtClean="0"/>
              <a:pPr/>
              <a:t>44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29034727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5D4837-9B73-487D-A98E-8BE808CD495C}" type="slidenum">
              <a:rPr lang="ru-RU" smtClean="0"/>
              <a:pPr/>
              <a:t>45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29034727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5D4837-9B73-487D-A98E-8BE808CD495C}" type="slidenum">
              <a:rPr lang="ru-RU" smtClean="0"/>
              <a:pPr/>
              <a:t>46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29034727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5D4837-9B73-487D-A98E-8BE808CD495C}" type="slidenum">
              <a:rPr lang="ru-RU" smtClean="0"/>
              <a:pPr/>
              <a:t>47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29034727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5D4837-9B73-487D-A98E-8BE808CD495C}" type="slidenum">
              <a:rPr lang="ru-RU" smtClean="0"/>
              <a:pPr/>
              <a:t>48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29034727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5D4837-9B73-487D-A98E-8BE808CD495C}" type="slidenum">
              <a:rPr lang="ru-RU" smtClean="0"/>
              <a:pPr/>
              <a:t>49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29034727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5D4837-9B73-487D-A98E-8BE808CD495C}" type="slidenum">
              <a:rPr lang="ru-RU" smtClean="0"/>
              <a:pPr/>
              <a:t>50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29034727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5D4837-9B73-487D-A98E-8BE808CD495C}" type="slidenum">
              <a:rPr lang="ru-RU" smtClean="0"/>
              <a:pPr/>
              <a:t>51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29034727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5D4837-9B73-487D-A98E-8BE808CD495C}" type="slidenum">
              <a:rPr lang="ru-RU" smtClean="0"/>
              <a:pPr/>
              <a:t>52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2903472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EF0ED8-D95C-4AA9-93BF-13DB3E6201B1}" type="slidenum">
              <a:rPr lang="ru-RU" smtClean="0"/>
              <a:pPr/>
              <a:t>13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28479609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5D4837-9B73-487D-A98E-8BE808CD495C}" type="slidenum">
              <a:rPr lang="ru-RU" smtClean="0"/>
              <a:pPr/>
              <a:t>53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29034727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5D4837-9B73-487D-A98E-8BE808CD495C}" type="slidenum">
              <a:rPr lang="ru-RU" smtClean="0"/>
              <a:pPr/>
              <a:t>54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29034727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5D4837-9B73-487D-A98E-8BE808CD495C}" type="slidenum">
              <a:rPr lang="ru-RU" smtClean="0"/>
              <a:pPr/>
              <a:t>55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29034727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5D4837-9B73-487D-A98E-8BE808CD495C}" type="slidenum">
              <a:rPr lang="ru-RU" smtClean="0">
                <a:solidFill>
                  <a:prstClr val="black"/>
                </a:solidFill>
              </a:rPr>
              <a:pPr/>
              <a:t>56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9034727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 g|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EF0ED8-D95C-4AA9-93BF-13DB3E6201B1}" type="slidenum">
              <a:rPr lang="ru-RU" smtClean="0">
                <a:solidFill>
                  <a:prstClr val="black"/>
                </a:solidFill>
              </a:rPr>
              <a:pPr/>
              <a:t>57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8479609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5D4837-9B73-487D-A98E-8BE808CD495C}" type="slidenum">
              <a:rPr lang="ru-RU" smtClean="0"/>
              <a:pPr/>
              <a:t>60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2903472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EF0ED8-D95C-4AA9-93BF-13DB3E6201B1}" type="slidenum">
              <a:rPr lang="ru-RU" smtClean="0"/>
              <a:pPr/>
              <a:t>20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2847960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EF0ED8-D95C-4AA9-93BF-13DB3E6201B1}" type="slidenum">
              <a:rPr lang="ru-RU" smtClean="0"/>
              <a:pPr/>
              <a:t>21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2847960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EF0ED8-D95C-4AA9-93BF-13DB3E6201B1}" type="slidenum">
              <a:rPr lang="ru-RU" smtClean="0"/>
              <a:pPr/>
              <a:t>26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2847960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EF0ED8-D95C-4AA9-93BF-13DB3E6201B1}" type="slidenum">
              <a:rPr lang="ru-RU" smtClean="0"/>
              <a:pPr/>
              <a:t>27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2847960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EF0ED8-D95C-4AA9-93BF-13DB3E6201B1}" type="slidenum">
              <a:rPr lang="ru-RU" smtClean="0"/>
              <a:pPr/>
              <a:t>30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2847960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EF0ED8-D95C-4AA9-93BF-13DB3E6201B1}" type="slidenum">
              <a:rPr lang="ru-RU" smtClean="0"/>
              <a:pPr/>
              <a:t>31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2847960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1062D-B4C6-4EE0-9874-CE1B32D93DBC}" type="datetimeFigureOut">
              <a:rPr lang="ru-RU" smtClean="0"/>
              <a:pPr/>
              <a:t>28.09.2024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4F5280-1720-44AE-9686-BCF4C213CBB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09092463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1062D-B4C6-4EE0-9874-CE1B32D93DBC}" type="datetimeFigureOut">
              <a:rPr lang="ru-RU" smtClean="0"/>
              <a:pPr/>
              <a:t>28.09.2024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4F5280-1720-44AE-9686-BCF4C213CBB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89280720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1062D-B4C6-4EE0-9874-CE1B32D93DBC}" type="datetimeFigureOut">
              <a:rPr lang="ru-RU" smtClean="0"/>
              <a:pPr/>
              <a:t>28.09.2024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4F5280-1720-44AE-9686-BCF4C213CBB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13439119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28.09.2024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0210106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28.09.2024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6684824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371600"/>
            <a:ext cx="77724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068763"/>
            <a:ext cx="77724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28.09.2024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4495800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4695825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4296728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219704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28.09.2024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041648" cy="452628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67299601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28.09.2024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2212848"/>
            <a:ext cx="4041648" cy="391363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2212848"/>
            <a:ext cx="4041648" cy="391318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55781079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28.09.2024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9877868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28.09.2024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7315068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7" y="266700"/>
            <a:ext cx="3008313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7" y="273050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7" y="2438400"/>
            <a:ext cx="3008313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28.09.2024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527538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1062D-B4C6-4EE0-9874-CE1B32D93DBC}" type="datetimeFigureOut">
              <a:rPr lang="ru-RU" smtClean="0"/>
              <a:pPr/>
              <a:t>28.09.2024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4F5280-1720-44AE-9686-BCF4C213CBB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8431423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228600"/>
            <a:ext cx="5711824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6" y="1143000"/>
            <a:ext cx="6054724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28.09.2024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5042216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28.09.2024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5955437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28.09.2024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6818539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28.09.2024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2358799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28.09.2024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98413779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371600"/>
            <a:ext cx="77724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068763"/>
            <a:ext cx="77724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28.09.2024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4495800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4695825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4296728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28455174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28.09.2024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041648" cy="452628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1333441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28.09.2024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2212848"/>
            <a:ext cx="4041648" cy="391363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2212848"/>
            <a:ext cx="4041648" cy="391318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09732122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28.09.2024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1987507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28.09.2024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538003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1062D-B4C6-4EE0-9874-CE1B32D93DBC}" type="datetimeFigureOut">
              <a:rPr lang="ru-RU" smtClean="0"/>
              <a:pPr/>
              <a:t>28.09.2024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4F5280-1720-44AE-9686-BCF4C213CBB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50075682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7" y="266700"/>
            <a:ext cx="3008313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7" y="273050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7" y="2438400"/>
            <a:ext cx="3008313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28.09.2024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3800368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228600"/>
            <a:ext cx="5711824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6" y="1143000"/>
            <a:ext cx="6054724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28.09.2024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59708075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28.09.2024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0735403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28.09.2024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0569876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1062D-B4C6-4EE0-9874-CE1B32D93DB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28.09.2024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4F5280-1720-44AE-9686-BCF4C213CBB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8071643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1062D-B4C6-4EE0-9874-CE1B32D93DB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28.09.2024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4F5280-1720-44AE-9686-BCF4C213CBB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671716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1062D-B4C6-4EE0-9874-CE1B32D93DB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28.09.2024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4F5280-1720-44AE-9686-BCF4C213CBB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50772132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1062D-B4C6-4EE0-9874-CE1B32D93DB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28.09.2024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4F5280-1720-44AE-9686-BCF4C213CBB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8833688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1062D-B4C6-4EE0-9874-CE1B32D93DB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28.09.2024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4F5280-1720-44AE-9686-BCF4C213CBB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4345104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1062D-B4C6-4EE0-9874-CE1B32D93DB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28.09.2024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4F5280-1720-44AE-9686-BCF4C213CBB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423806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1062D-B4C6-4EE0-9874-CE1B32D93DBC}" type="datetimeFigureOut">
              <a:rPr lang="ru-RU" smtClean="0"/>
              <a:pPr/>
              <a:t>28.09.2024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4F5280-1720-44AE-9686-BCF4C213CBB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42594541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1062D-B4C6-4EE0-9874-CE1B32D93DB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28.09.2024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4F5280-1720-44AE-9686-BCF4C213CBB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03133196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1062D-B4C6-4EE0-9874-CE1B32D93DB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28.09.2024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4F5280-1720-44AE-9686-BCF4C213CBB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63525893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1062D-B4C6-4EE0-9874-CE1B32D93DB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28.09.2024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4F5280-1720-44AE-9686-BCF4C213CBB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532487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1062D-B4C6-4EE0-9874-CE1B32D93DB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28.09.2024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4F5280-1720-44AE-9686-BCF4C213CBB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3196084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1062D-B4C6-4EE0-9874-CE1B32D93DB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28.09.2024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4F5280-1720-44AE-9686-BCF4C213CBB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60017447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1062D-B4C6-4EE0-9874-CE1B32D93DBC}" type="datetimeFigureOut">
              <a:rPr lang="ru-RU" smtClean="0"/>
              <a:pPr/>
              <a:t>28.09.2024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4F5280-1720-44AE-9686-BCF4C213CBB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98082592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1062D-B4C6-4EE0-9874-CE1B32D93DBC}" type="datetimeFigureOut">
              <a:rPr lang="ru-RU" smtClean="0"/>
              <a:pPr/>
              <a:t>28.09.2024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4F5280-1720-44AE-9686-BCF4C213CBB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57757844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1062D-B4C6-4EE0-9874-CE1B32D93DBC}" type="datetimeFigureOut">
              <a:rPr lang="ru-RU" smtClean="0"/>
              <a:pPr/>
              <a:t>28.09.2024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4F5280-1720-44AE-9686-BCF4C213CBB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27708622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1062D-B4C6-4EE0-9874-CE1B32D93DBC}" type="datetimeFigureOut">
              <a:rPr lang="ru-RU" smtClean="0"/>
              <a:pPr/>
              <a:t>28.09.2024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4F5280-1720-44AE-9686-BCF4C213CBB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99797786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1062D-B4C6-4EE0-9874-CE1B32D93DBC}" type="datetimeFigureOut">
              <a:rPr lang="ru-RU" smtClean="0"/>
              <a:pPr/>
              <a:t>28.09.2024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4F5280-1720-44AE-9686-BCF4C213CBB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18607053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01062D-B4C6-4EE0-9874-CE1B32D93DBC}" type="datetimeFigureOut">
              <a:rPr lang="ru-RU" smtClean="0"/>
              <a:pPr/>
              <a:t>28.09.2024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4F5280-1720-44AE-9686-BCF4C213CBB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9603141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=""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28.09.2024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8457760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569119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232845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28.09.2024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8457760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569119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291878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01062D-B4C6-4EE0-9874-CE1B32D93DB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28.09.2024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4F5280-1720-44AE-9686-BCF4C213CBB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7114891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>
    <mc:Choice xmlns=""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3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3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4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7" Type="http://schemas.openxmlformats.org/officeDocument/2006/relationships/image" Target="../media/image4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7" Type="http://schemas.openxmlformats.org/officeDocument/2006/relationships/image" Target="../media/image5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eg"/><Relationship Id="rId3" Type="http://schemas.openxmlformats.org/officeDocument/2006/relationships/image" Target="../media/image59.jpeg"/><Relationship Id="rId7" Type="http://schemas.openxmlformats.org/officeDocument/2006/relationships/image" Target="../media/image4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jpeg"/><Relationship Id="rId3" Type="http://schemas.openxmlformats.org/officeDocument/2006/relationships/image" Target="../media/image2.jpeg"/><Relationship Id="rId7" Type="http://schemas.openxmlformats.org/officeDocument/2006/relationships/image" Target="../media/image7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7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4.jpeg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7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8.jpeg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7" Type="http://schemas.openxmlformats.org/officeDocument/2006/relationships/image" Target="../media/image1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3.jpeg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6.jpeg"/><Relationship Id="rId5" Type="http://schemas.openxmlformats.org/officeDocument/2006/relationships/image" Target="../media/image85.jpeg"/><Relationship Id="rId4" Type="http://schemas.openxmlformats.org/officeDocument/2006/relationships/image" Target="../media/image1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9.jpeg"/><Relationship Id="rId4" Type="http://schemas.openxmlformats.org/officeDocument/2006/relationships/image" Target="../media/image88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9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2.png"/><Relationship Id="rId5" Type="http://schemas.openxmlformats.org/officeDocument/2006/relationships/image" Target="../media/image91.jpeg"/><Relationship Id="rId4" Type="http://schemas.openxmlformats.org/officeDocument/2006/relationships/image" Target="../media/image90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5.jpeg"/><Relationship Id="rId4" Type="http://schemas.openxmlformats.org/officeDocument/2006/relationships/image" Target="../media/image94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jpeg"/><Relationship Id="rId3" Type="http://schemas.openxmlformats.org/officeDocument/2006/relationships/image" Target="../media/image96.jpeg"/><Relationship Id="rId7" Type="http://schemas.openxmlformats.org/officeDocument/2006/relationships/image" Target="../media/image10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9.jpeg"/><Relationship Id="rId5" Type="http://schemas.openxmlformats.org/officeDocument/2006/relationships/image" Target="../media/image98.jpeg"/><Relationship Id="rId4" Type="http://schemas.openxmlformats.org/officeDocument/2006/relationships/image" Target="../media/image97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jpeg"/><Relationship Id="rId3" Type="http://schemas.openxmlformats.org/officeDocument/2006/relationships/image" Target="../media/image102.jpeg"/><Relationship Id="rId7" Type="http://schemas.openxmlformats.org/officeDocument/2006/relationships/image" Target="../media/image10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5.jpeg"/><Relationship Id="rId5" Type="http://schemas.openxmlformats.org/officeDocument/2006/relationships/image" Target="../media/image104.jpeg"/><Relationship Id="rId4" Type="http://schemas.openxmlformats.org/officeDocument/2006/relationships/image" Target="../media/image103.jpeg"/><Relationship Id="rId9" Type="http://schemas.openxmlformats.org/officeDocument/2006/relationships/image" Target="../media/image108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jpeg"/><Relationship Id="rId3" Type="http://schemas.openxmlformats.org/officeDocument/2006/relationships/image" Target="../media/image2.jpeg"/><Relationship Id="rId7" Type="http://schemas.openxmlformats.org/officeDocument/2006/relationships/image" Target="../media/image112.jpeg"/><Relationship Id="rId12" Type="http://schemas.openxmlformats.org/officeDocument/2006/relationships/image" Target="../media/image11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1.jpeg"/><Relationship Id="rId11" Type="http://schemas.openxmlformats.org/officeDocument/2006/relationships/image" Target="../media/image116.jpeg"/><Relationship Id="rId5" Type="http://schemas.openxmlformats.org/officeDocument/2006/relationships/image" Target="../media/image110.jpeg"/><Relationship Id="rId10" Type="http://schemas.openxmlformats.org/officeDocument/2006/relationships/image" Target="../media/image115.jpeg"/><Relationship Id="rId4" Type="http://schemas.openxmlformats.org/officeDocument/2006/relationships/image" Target="../media/image109.jpeg"/><Relationship Id="rId9" Type="http://schemas.openxmlformats.org/officeDocument/2006/relationships/image" Target="../media/image114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2.jpeg"/><Relationship Id="rId3" Type="http://schemas.openxmlformats.org/officeDocument/2006/relationships/image" Target="../media/image2.jpeg"/><Relationship Id="rId7" Type="http://schemas.openxmlformats.org/officeDocument/2006/relationships/image" Target="../media/image12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0.jpeg"/><Relationship Id="rId5" Type="http://schemas.openxmlformats.org/officeDocument/2006/relationships/image" Target="../media/image119.jpeg"/><Relationship Id="rId4" Type="http://schemas.openxmlformats.org/officeDocument/2006/relationships/image" Target="../media/image118.jpe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7.jpeg"/><Relationship Id="rId3" Type="http://schemas.openxmlformats.org/officeDocument/2006/relationships/image" Target="../media/image2.jpeg"/><Relationship Id="rId7" Type="http://schemas.openxmlformats.org/officeDocument/2006/relationships/image" Target="../media/image12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5.jpeg"/><Relationship Id="rId5" Type="http://schemas.openxmlformats.org/officeDocument/2006/relationships/image" Target="../media/image124.jpeg"/><Relationship Id="rId4" Type="http://schemas.openxmlformats.org/officeDocument/2006/relationships/image" Target="../media/image123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9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0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2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3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7.jpeg"/><Relationship Id="rId5" Type="http://schemas.openxmlformats.org/officeDocument/2006/relationships/image" Target="../media/image136.jpeg"/><Relationship Id="rId4" Type="http://schemas.openxmlformats.org/officeDocument/2006/relationships/image" Target="../media/image135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9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1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3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6.jpeg"/><Relationship Id="rId4" Type="http://schemas.openxmlformats.org/officeDocument/2006/relationships/image" Target="../media/image145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8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3.jpeg"/><Relationship Id="rId5" Type="http://schemas.openxmlformats.org/officeDocument/2006/relationships/image" Target="../media/image152.jpeg"/><Relationship Id="rId4" Type="http://schemas.openxmlformats.org/officeDocument/2006/relationships/image" Target="../media/image151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4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7.jpeg"/><Relationship Id="rId4" Type="http://schemas.openxmlformats.org/officeDocument/2006/relationships/image" Target="../media/image156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0.jpeg"/><Relationship Id="rId4" Type="http://schemas.openxmlformats.org/officeDocument/2006/relationships/image" Target="../media/image15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8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6.jpeg"/><Relationship Id="rId5" Type="http://schemas.openxmlformats.org/officeDocument/2006/relationships/image" Target="../media/image165.jpeg"/><Relationship Id="rId4" Type="http://schemas.openxmlformats.org/officeDocument/2006/relationships/image" Target="../media/image164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7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0.jpeg"/><Relationship Id="rId4" Type="http://schemas.openxmlformats.org/officeDocument/2006/relationships/image" Target="../media/image169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4.png"/><Relationship Id="rId5" Type="http://schemas.openxmlformats.org/officeDocument/2006/relationships/image" Target="../media/image173.jpeg"/><Relationship Id="rId4" Type="http://schemas.openxmlformats.org/officeDocument/2006/relationships/image" Target="../media/image172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.xml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Relationship Id="rId5" Type="http://schemas.openxmlformats.org/officeDocument/2006/relationships/oleObject" Target="../embeddings/oleObject1.bin"/><Relationship Id="rId4" Type="http://schemas.openxmlformats.org/officeDocument/2006/relationships/image" Target="../media/image176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4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7.jpeg"/><Relationship Id="rId1" Type="http://schemas.openxmlformats.org/officeDocument/2006/relationships/slideLayout" Target="../slideLayouts/slideLayout23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9.jpeg"/><Relationship Id="rId2" Type="http://schemas.openxmlformats.org/officeDocument/2006/relationships/image" Target="../media/image178.jpeg"/><Relationship Id="rId1" Type="http://schemas.openxmlformats.org/officeDocument/2006/relationships/slideLayout" Target="../slideLayouts/slideLayout2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png"/><Relationship Id="rId7" Type="http://schemas.openxmlformats.org/officeDocument/2006/relationships/image" Target="../media/image184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83.png"/><Relationship Id="rId5" Type="http://schemas.openxmlformats.org/officeDocument/2006/relationships/image" Target="../media/image182.png"/><Relationship Id="rId4" Type="http://schemas.openxmlformats.org/officeDocument/2006/relationships/image" Target="../media/image181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10" Type="http://schemas.openxmlformats.org/officeDocument/2006/relationships/image" Target="../media/image17.jpeg"/><Relationship Id="rId4" Type="http://schemas.openxmlformats.org/officeDocument/2006/relationships/image" Target="../media/image11.jpeg"/><Relationship Id="rId9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jpeg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8" name="Picture 4" descr="C:\Users\КДЦ\Desktop\Совет  женщин 2016\3419-1600x120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151"/>
            <a:ext cx="9159776" cy="686983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83568" y="1340768"/>
            <a:ext cx="7632848" cy="470898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600" b="1" i="1" dirty="0">
                <a:ln w="11430">
                  <a:solidFill>
                    <a:srgbClr val="C00000"/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dventure"/>
                <a:cs typeface="Utsaah" panose="020B0604020202020204" pitchFamily="34" charset="0"/>
              </a:rPr>
              <a:t>Д</a:t>
            </a:r>
            <a:r>
              <a:rPr lang="ru-RU" sz="3600" b="1" i="1" cap="none" spc="0" dirty="0">
                <a:ln w="11430">
                  <a:solidFill>
                    <a:srgbClr val="C00000"/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dventure"/>
                <a:cs typeface="Utsaah" panose="020B0604020202020204" pitchFamily="34" charset="0"/>
              </a:rPr>
              <a:t>еятельность </a:t>
            </a:r>
          </a:p>
          <a:p>
            <a:pPr algn="ctr"/>
            <a:r>
              <a:rPr lang="ru-RU" sz="3600" b="1" i="1" cap="none" spc="0" dirty="0">
                <a:ln w="11430">
                  <a:solidFill>
                    <a:srgbClr val="C00000"/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dventure"/>
                <a:cs typeface="Utsaah" panose="020B0604020202020204" pitchFamily="34" charset="0"/>
              </a:rPr>
              <a:t>МОО «Совет женщин Северного района Новосибирской области»</a:t>
            </a:r>
          </a:p>
          <a:p>
            <a:pPr algn="ctr"/>
            <a:endParaRPr lang="ru-RU" sz="4800" b="1" i="1" dirty="0">
              <a:ln w="11430">
                <a:solidFill>
                  <a:srgbClr val="C00000"/>
                </a:solidFill>
              </a:ln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dventure"/>
              <a:cs typeface="Utsaah" panose="020B0604020202020204" pitchFamily="34" charset="0"/>
            </a:endParaRPr>
          </a:p>
          <a:p>
            <a:pPr algn="ctr"/>
            <a:endParaRPr lang="ru-RU" sz="3600" b="1" i="1" cap="none" spc="0" dirty="0">
              <a:ln w="11430">
                <a:solidFill>
                  <a:srgbClr val="C00000"/>
                </a:solidFill>
              </a:ln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dventure"/>
              <a:cs typeface="Utsaah" panose="020B0604020202020204" pitchFamily="34" charset="0"/>
            </a:endParaRPr>
          </a:p>
          <a:p>
            <a:pPr algn="ctr"/>
            <a:endParaRPr lang="ru-RU" sz="3600" b="1" i="1" dirty="0">
              <a:ln w="11430">
                <a:solidFill>
                  <a:srgbClr val="C00000"/>
                </a:solidFill>
              </a:ln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dventure"/>
              <a:cs typeface="Utsaah" panose="020B0604020202020204" pitchFamily="34" charset="0"/>
            </a:endParaRPr>
          </a:p>
          <a:p>
            <a:pPr algn="ctr"/>
            <a:r>
              <a:rPr lang="ru-RU" sz="3600" b="1" i="1" cap="none" spc="0" dirty="0">
                <a:ln w="11430">
                  <a:solidFill>
                    <a:srgbClr val="C00000"/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dventure"/>
                <a:cs typeface="Utsaah" panose="020B0604020202020204" pitchFamily="34" charset="0"/>
              </a:rPr>
              <a:t>2024</a:t>
            </a:r>
            <a:endParaRPr lang="ru-RU" sz="3600" b="1" cap="none" spc="0" dirty="0">
              <a:ln w="11430">
                <a:solidFill>
                  <a:srgbClr val="C00000"/>
                </a:solidFill>
              </a:ln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dventure"/>
              <a:cs typeface="Utsaah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3593759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414586" y="2576519"/>
            <a:ext cx="5133074" cy="1179562"/>
          </a:xfrm>
        </p:spPr>
        <p:txBody>
          <a:bodyPr/>
          <a:lstStyle/>
          <a:p>
            <a:r>
              <a:rPr lang="ru-RU" dirty="0"/>
              <a:t>По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8" name="Picture 4" descr="C:\Users\КДЦ\Desktop\Совет  женщин 2016\3419-1600x120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344"/>
            <a:ext cx="9194725" cy="684765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11560" y="439797"/>
            <a:ext cx="835292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>
                <a:ln w="17780" cmpd="sng">
                  <a:noFill/>
                  <a:prstDash val="solid"/>
                  <a:miter lim="800000"/>
                </a:ln>
                <a:solidFill>
                  <a:srgbClr val="004C22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Adventure" panose="02000503020000020003" pitchFamily="2" charset="0"/>
              </a:rPr>
              <a:t>Регистрация девочек двойняшек, которые родились в многодетной семье Елены Владимировны Смык</a:t>
            </a:r>
            <a:endParaRPr lang="ru-RU" b="1" i="1" dirty="0">
              <a:solidFill>
                <a:srgbClr val="004C22"/>
              </a:solidFill>
              <a:latin typeface="Adventure" panose="02000503020000020003" pitchFamily="2" charset="0"/>
            </a:endParaRPr>
          </a:p>
        </p:txBody>
      </p:sp>
      <p:pic>
        <p:nvPicPr>
          <p:cNvPr id="2050" name="Picture 2" descr="G:\Двойня\регистрация новорожд\fe712c03-205a-45d0-92c9-d208d23e456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127745"/>
            <a:ext cx="4673947" cy="36004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G:\Двойня\регистрация новорожд\9db8f27c-8fc1-4d0f-94c8-5c30e65a5e7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5252" y="1642989"/>
            <a:ext cx="3186729" cy="239004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G:\Двойня\регистрация новорожд\a0aa7db9-5ff2-4b26-9bf4-98bd76fb2b6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1429" y="4365104"/>
            <a:ext cx="3022423" cy="226681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50330067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414586" y="2576519"/>
            <a:ext cx="5133074" cy="1179562"/>
          </a:xfrm>
        </p:spPr>
        <p:txBody>
          <a:bodyPr/>
          <a:lstStyle/>
          <a:p>
            <a:r>
              <a:rPr lang="ru-RU" dirty="0"/>
              <a:t>По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8" name="Picture 4" descr="C:\Users\КДЦ\Desktop\Совет  женщин 2016\3419-1600x120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0327"/>
            <a:ext cx="9144001" cy="685799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 rot="10800000" flipV="1">
            <a:off x="1187624" y="27829"/>
            <a:ext cx="734481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endParaRPr lang="ru-RU" sz="2400" b="1" i="1" dirty="0">
              <a:ln w="17780" cmpd="sng">
                <a:noFill/>
                <a:prstDash val="solid"/>
                <a:miter lim="800000"/>
              </a:ln>
              <a:solidFill>
                <a:srgbClr val="004C22"/>
              </a:solidFill>
              <a:effectLst>
                <a:outerShdw blurRad="50800" algn="tl" rotWithShape="0">
                  <a:srgbClr val="000000"/>
                </a:outerShdw>
              </a:effectLst>
              <a:latin typeface="Adventure" panose="02000503020000020003" pitchFamily="2" charset="0"/>
            </a:endParaRPr>
          </a:p>
          <a:p>
            <a:pPr lvl="0" algn="ctr"/>
            <a:r>
              <a:rPr lang="ru-RU" sz="2400" b="1" i="1" dirty="0">
                <a:ln w="17780" cmpd="sng">
                  <a:noFill/>
                  <a:prstDash val="solid"/>
                  <a:miter lim="800000"/>
                </a:ln>
                <a:solidFill>
                  <a:srgbClr val="004C22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Adventure" panose="02000503020000020003" pitchFamily="2" charset="0"/>
              </a:rPr>
              <a:t>Участие в районном мероприятии, посвященном Дню призывника</a:t>
            </a:r>
            <a:endParaRPr lang="ru-RU" sz="2400" b="1" i="1" dirty="0">
              <a:solidFill>
                <a:srgbClr val="004C22"/>
              </a:solidFill>
              <a:latin typeface="Adventure" panose="02000503020000020003" pitchFamily="2" charset="0"/>
            </a:endParaRPr>
          </a:p>
          <a:p>
            <a:pPr algn="ctr"/>
            <a:endParaRPr lang="ru-RU" sz="2400" b="1" i="1" dirty="0">
              <a:ln w="17780" cmpd="sng">
                <a:noFill/>
                <a:prstDash val="solid"/>
                <a:miter lim="800000"/>
              </a:ln>
              <a:solidFill>
                <a:srgbClr val="004C22"/>
              </a:solidFill>
              <a:effectLst>
                <a:outerShdw blurRad="50800" algn="tl" rotWithShape="0">
                  <a:srgbClr val="000000"/>
                </a:outerShdw>
              </a:effectLst>
              <a:latin typeface="Adventure" panose="02000503020000020003" pitchFamily="2" charset="0"/>
            </a:endParaRPr>
          </a:p>
          <a:p>
            <a:pPr algn="ctr"/>
            <a:r>
              <a:rPr lang="ru-RU" sz="2400" b="1" i="1" dirty="0">
                <a:ln w="17780" cmpd="sng">
                  <a:noFill/>
                  <a:prstDash val="solid"/>
                  <a:miter lim="800000"/>
                </a:ln>
                <a:solidFill>
                  <a:srgbClr val="004C22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Adventure" panose="02000503020000020003" pitchFamily="2" charset="0"/>
              </a:rPr>
              <a:t> </a:t>
            </a:r>
            <a:endParaRPr lang="ru-RU" sz="2400" b="1" i="1" dirty="0">
              <a:solidFill>
                <a:srgbClr val="004C22"/>
              </a:solidFill>
              <a:latin typeface="Adventure" panose="02000503020000020003" pitchFamily="2" charset="0"/>
            </a:endParaRPr>
          </a:p>
        </p:txBody>
      </p:sp>
      <p:pic>
        <p:nvPicPr>
          <p:cNvPr id="4098" name="Picture 2" descr="G:\май 2024\РАБОТА май 2024\IMG_472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700808"/>
            <a:ext cx="3353656" cy="251524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G:\май 2024\РАБОТА май 2024\IMG_472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2060" y="1527003"/>
            <a:ext cx="3420380" cy="256528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G:\май 2024\РАБОТА май 2024\IMG_472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57063" y="4315231"/>
            <a:ext cx="2459461" cy="201357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G:\май 2024\РАБОТА май 2024\IMG_E4760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4342501"/>
            <a:ext cx="3456384" cy="220924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02370345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414586" y="2576519"/>
            <a:ext cx="5133074" cy="1179562"/>
          </a:xfrm>
        </p:spPr>
        <p:txBody>
          <a:bodyPr/>
          <a:lstStyle/>
          <a:p>
            <a:r>
              <a:rPr lang="ru-RU" dirty="0"/>
              <a:t>По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8" name="Picture 4" descr="C:\Users\КДЦ\Desktop\Совет  женщин 2016\3419-1600x120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895" y="-13005"/>
            <a:ext cx="9144001" cy="685799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 rot="10800000" flipV="1">
            <a:off x="899592" y="276999"/>
            <a:ext cx="763284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>
                <a:ln w="17780" cmpd="sng">
                  <a:noFill/>
                  <a:prstDash val="solid"/>
                  <a:miter lim="800000"/>
                </a:ln>
                <a:solidFill>
                  <a:srgbClr val="004C22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Adventure" panose="02000503020000020003" pitchFamily="2" charset="0"/>
              </a:rPr>
              <a:t>Поздравление беременных женщин с </a:t>
            </a:r>
          </a:p>
          <a:p>
            <a:pPr algn="ctr"/>
            <a:r>
              <a:rPr lang="ru-RU" sz="2400" b="1" i="1" dirty="0">
                <a:ln w="17780" cmpd="sng">
                  <a:noFill/>
                  <a:prstDash val="solid"/>
                  <a:miter lim="800000"/>
                </a:ln>
                <a:solidFill>
                  <a:srgbClr val="004C22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Adventure" panose="02000503020000020003" pitchFamily="2" charset="0"/>
              </a:rPr>
              <a:t>Днём  беременных </a:t>
            </a:r>
            <a:endParaRPr lang="ru-RU" sz="2400" b="1" i="1" dirty="0">
              <a:solidFill>
                <a:srgbClr val="004C22"/>
              </a:solidFill>
              <a:latin typeface="Adventure" panose="02000503020000020003" pitchFamily="2" charset="0"/>
            </a:endParaRPr>
          </a:p>
        </p:txBody>
      </p:sp>
      <p:pic>
        <p:nvPicPr>
          <p:cNvPr id="5" name="Picture 2" descr="G:\беременные\Без имени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249793"/>
            <a:ext cx="4682870" cy="311996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G:\беременные\Без имени (2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4572" y="1249792"/>
            <a:ext cx="3534994" cy="262736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G:\беременные\Без имени (5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3565617"/>
            <a:ext cx="2187326" cy="291643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G:\беременные\Без имени (4)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3070" y="3727529"/>
            <a:ext cx="2065891" cy="275452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53296908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414586" y="2576519"/>
            <a:ext cx="5133074" cy="1179562"/>
          </a:xfrm>
        </p:spPr>
        <p:txBody>
          <a:bodyPr/>
          <a:lstStyle/>
          <a:p>
            <a:r>
              <a:rPr lang="ru-RU" dirty="0"/>
              <a:t>По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8" name="Picture 4" descr="C:\Users\КДЦ\Desktop\Совет  женщин 2016\3419-1600x120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0327"/>
            <a:ext cx="9144001" cy="685799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 rot="10800000" flipV="1">
            <a:off x="899592" y="276999"/>
            <a:ext cx="763284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>
                <a:ln w="17780" cmpd="sng">
                  <a:noFill/>
                  <a:prstDash val="solid"/>
                  <a:miter lim="800000"/>
                </a:ln>
                <a:solidFill>
                  <a:srgbClr val="004C22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Adventure" panose="02000503020000020003" pitchFamily="2" charset="0"/>
              </a:rPr>
              <a:t>Участие в велопробеге, посвященном </a:t>
            </a:r>
          </a:p>
          <a:p>
            <a:pPr algn="ctr"/>
            <a:r>
              <a:rPr lang="ru-RU" sz="2400" b="1" i="1" dirty="0">
                <a:ln w="17780" cmpd="sng">
                  <a:noFill/>
                  <a:prstDash val="solid"/>
                  <a:miter lim="800000"/>
                </a:ln>
                <a:solidFill>
                  <a:srgbClr val="004C22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Adventure" panose="02000503020000020003" pitchFamily="2" charset="0"/>
              </a:rPr>
              <a:t>Победе в ВОВ</a:t>
            </a:r>
            <a:endParaRPr lang="ru-RU" sz="2400" b="1" i="1" dirty="0">
              <a:solidFill>
                <a:srgbClr val="004C22"/>
              </a:solidFill>
              <a:latin typeface="Adventure" panose="02000503020000020003" pitchFamily="2" charset="0"/>
            </a:endParaRPr>
          </a:p>
        </p:txBody>
      </p:sp>
      <p:pic>
        <p:nvPicPr>
          <p:cNvPr id="5" name="Picture 2" descr="C:\Users\Тамара\Desktop\Велопробег (Акилина)\DSCN032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015551"/>
            <a:ext cx="2941315" cy="307879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Тамара\Desktop\Велопробег (Акилина)\DSCN033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6126" y="1393555"/>
            <a:ext cx="3268875" cy="270078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Тамара\Desktop\Велопробег (Акилина)\DSCN0345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9882" y="4219413"/>
            <a:ext cx="3229620" cy="242172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C:\Users\Тамара\Desktop\Велопробег (Акилина)\DSCN0333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5244" y="3789040"/>
            <a:ext cx="3640932" cy="254793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99496651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8" name="Picture 4" descr="C:\Users\КДЦ\Desktop\Совет  женщин 2016\3419-1600x120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9485" y="-54314"/>
            <a:ext cx="9202608" cy="69573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71750" y="188640"/>
            <a:ext cx="8388682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1" i="1" cap="none" spc="0" dirty="0">
                <a:ln w="17780" cmpd="sng">
                  <a:noFill/>
                  <a:prstDash val="solid"/>
                  <a:miter lim="800000"/>
                </a:ln>
                <a:solidFill>
                  <a:srgbClr val="004C22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Adventure" panose="02000503020000020003" pitchFamily="2" charset="0"/>
              </a:rPr>
              <a:t>Акция</a:t>
            </a:r>
            <a:r>
              <a:rPr lang="ru-RU" sz="2400" b="1" cap="none" spc="0" dirty="0">
                <a:ln w="17780" cmpd="sng">
                  <a:noFill/>
                  <a:prstDash val="solid"/>
                  <a:miter lim="800000"/>
                </a:ln>
                <a:solidFill>
                  <a:srgbClr val="004C22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Adventure" panose="02000503020000020003" pitchFamily="2" charset="0"/>
              </a:rPr>
              <a:t> «</a:t>
            </a:r>
            <a:r>
              <a:rPr lang="ru-RU" sz="2400" b="1" i="1" cap="none" spc="0" dirty="0">
                <a:ln w="17780" cmpd="sng">
                  <a:noFill/>
                  <a:prstDash val="solid"/>
                  <a:miter lim="800000"/>
                </a:ln>
                <a:solidFill>
                  <a:srgbClr val="004C22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Adventure" panose="02000503020000020003" pitchFamily="2" charset="0"/>
              </a:rPr>
              <a:t>Поздравительная открытка» </a:t>
            </a:r>
          </a:p>
          <a:p>
            <a:pPr algn="ctr"/>
            <a:r>
              <a:rPr lang="ru-RU" sz="2400" b="1" i="1" cap="none" spc="0" dirty="0">
                <a:ln w="17780" cmpd="sng">
                  <a:noFill/>
                  <a:prstDash val="solid"/>
                  <a:miter lim="800000"/>
                </a:ln>
                <a:solidFill>
                  <a:srgbClr val="004C22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Adventure" panose="02000503020000020003" pitchFamily="2" charset="0"/>
              </a:rPr>
              <a:t>к 23 февраля  ребятам СВО</a:t>
            </a:r>
          </a:p>
        </p:txBody>
      </p:sp>
      <p:pic>
        <p:nvPicPr>
          <p:cNvPr id="1026" name="Picture 2" descr="G:\СВО 2024\f0a0cdb5-26d0-4d30-b161-2daa83a6e3d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3" y="1529790"/>
            <a:ext cx="1907569" cy="254342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G:\СВО 2024\bda1256e-9018-430a-8eea-d96795a5648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523518" y="3444794"/>
            <a:ext cx="2684773" cy="357969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G:\06.02.24\2443b754-b732-4aba-a59d-379ffb482e6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9207" y="1562943"/>
            <a:ext cx="1913620" cy="255149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G:\06.02.24\03cc3cb3-251f-4bb6-ba26-ff67fa5abf18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459" y="4365104"/>
            <a:ext cx="3915623" cy="228819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G:\ЦЗН\03fdb63b-10c7-4f8b-a467-48851b35c0d3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4340" y="1496637"/>
            <a:ext cx="2686092" cy="235557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50330067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8" name="Picture 4" descr="C:\Users\КДЦ\Desktop\Совет  женщин 2016\3419-1600x120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737" y="-21885"/>
            <a:ext cx="9202608" cy="69573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71750" y="188640"/>
            <a:ext cx="8388682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i="1" dirty="0">
                <a:ln w="17780" cmpd="sng">
                  <a:noFill/>
                  <a:prstDash val="solid"/>
                  <a:miter lim="800000"/>
                </a:ln>
                <a:solidFill>
                  <a:srgbClr val="004C22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Adventure" panose="02000503020000020003" pitchFamily="2" charset="0"/>
              </a:rPr>
              <a:t>Гуманитарная помощь жителям Курска</a:t>
            </a:r>
            <a:r>
              <a:rPr lang="ru-RU" sz="2000" b="1" i="1" cap="none" spc="0" dirty="0">
                <a:ln w="17780" cmpd="sng">
                  <a:noFill/>
                  <a:prstDash val="solid"/>
                  <a:miter lim="800000"/>
                </a:ln>
                <a:solidFill>
                  <a:srgbClr val="004C22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Adventure" panose="02000503020000020003" pitchFamily="2" charset="0"/>
              </a:rPr>
              <a:t> и  лекарственные препараты для солдат, находящихся на СВО</a:t>
            </a:r>
          </a:p>
        </p:txBody>
      </p:sp>
      <p:pic>
        <p:nvPicPr>
          <p:cNvPr id="2050" name="Picture 2" descr="G:\фото  Н.М. Иванченко\5e916670-9894-40ee-b5b0-b9c91ff9826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786" y="1071546"/>
            <a:ext cx="2069926" cy="275990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G:\фото  Н.М. Иванченко\64544233-3150-48ae-b757-abdefa557b8b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8393" y="1124744"/>
            <a:ext cx="3650142" cy="204179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G:\фото  Н.М. Иванченко\a02e9187-4a7e-4e89-81dd-81373c83434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111961"/>
            <a:ext cx="5447928" cy="232813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G:\фото  Н.М. Иванченко\55f57ac5-2d9c-41fb-8ae6-243eadbec215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5123" y="3465985"/>
            <a:ext cx="2177226" cy="290296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42638571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8" name="Picture 4" descr="C:\Users\КДЦ\Desktop\Совет  женщин 2016\3419-1600x120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8608" y="0"/>
            <a:ext cx="9202608" cy="69573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71750" y="188640"/>
            <a:ext cx="8388682" cy="89255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1" i="1" dirty="0">
                <a:ln w="17780" cmpd="sng">
                  <a:noFill/>
                  <a:prstDash val="solid"/>
                  <a:miter lim="800000"/>
                </a:ln>
                <a:solidFill>
                  <a:srgbClr val="004C22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Adventure" panose="02000503020000020003" pitchFamily="2" charset="0"/>
              </a:rPr>
              <a:t>Оказание</a:t>
            </a:r>
            <a:r>
              <a:rPr lang="ru-RU" sz="2800" b="1" i="1" dirty="0">
                <a:ln w="17780" cmpd="sng">
                  <a:noFill/>
                  <a:prstDash val="solid"/>
                  <a:miter lim="800000"/>
                </a:ln>
                <a:solidFill>
                  <a:srgbClr val="004C22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Adventure" panose="02000503020000020003" pitchFamily="2" charset="0"/>
              </a:rPr>
              <a:t> </a:t>
            </a:r>
            <a:r>
              <a:rPr lang="ru-RU" sz="2400" b="1" i="1" dirty="0">
                <a:ln w="17780" cmpd="sng">
                  <a:noFill/>
                  <a:prstDash val="solid"/>
                  <a:miter lim="800000"/>
                </a:ln>
                <a:solidFill>
                  <a:srgbClr val="004C22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Adventure" panose="02000503020000020003" pitchFamily="2" charset="0"/>
              </a:rPr>
              <a:t>помощи родным, чьи ребята </a:t>
            </a:r>
          </a:p>
          <a:p>
            <a:pPr algn="ctr"/>
            <a:r>
              <a:rPr lang="ru-RU" sz="2400" b="1" i="1" dirty="0">
                <a:ln w="17780" cmpd="sng">
                  <a:noFill/>
                  <a:prstDash val="solid"/>
                  <a:miter lim="800000"/>
                </a:ln>
                <a:solidFill>
                  <a:srgbClr val="004C22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Adventure" panose="02000503020000020003" pitchFamily="2" charset="0"/>
              </a:rPr>
              <a:t> находятся на </a:t>
            </a:r>
            <a:r>
              <a:rPr lang="ru-RU" sz="2400" b="1" i="1" cap="none" spc="0" dirty="0">
                <a:ln w="17780" cmpd="sng">
                  <a:noFill/>
                  <a:prstDash val="solid"/>
                  <a:miter lim="800000"/>
                </a:ln>
                <a:solidFill>
                  <a:srgbClr val="004C22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Adventure" panose="02000503020000020003" pitchFamily="2" charset="0"/>
              </a:rPr>
              <a:t>СВО</a:t>
            </a:r>
          </a:p>
        </p:txBody>
      </p:sp>
      <p:pic>
        <p:nvPicPr>
          <p:cNvPr id="3074" name="Picture 2" descr="E:\фото  Н.М. Иванченко\9b566adc-9b92-4604-8e6d-ca6f3ef38d5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8000" y="1272669"/>
            <a:ext cx="2920974" cy="389463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075" name="Picture 3" descr="E:\фото  Н.М. Иванченко\3f6600f7-1dbd-4db1-a636-1f9f865ee1b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43636" y="857232"/>
            <a:ext cx="2678907" cy="357187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076" name="Picture 4" descr="E:\фото  Н.М. Иванченко\a54d7948-b7c0-4713-b431-af41abefef2e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28974" y="2204864"/>
            <a:ext cx="2651168" cy="353489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50" name="Picture 2" descr="G:\фото  Н.М. Иванченко\c075c6ee-47a8-4fcc-969d-fbc3fc386f28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3190" y="3465985"/>
            <a:ext cx="2223428" cy="296457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50330067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8" name="Picture 4" descr="C:\Users\КДЦ\Desktop\Совет  женщин 2016\3419-1600x120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9485" y="-54314"/>
            <a:ext cx="9202608" cy="69573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71750" y="188640"/>
            <a:ext cx="8388682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i="1" cap="none" spc="0" dirty="0">
                <a:ln w="17780" cmpd="sng">
                  <a:noFill/>
                  <a:prstDash val="solid"/>
                  <a:miter lim="800000"/>
                </a:ln>
                <a:solidFill>
                  <a:srgbClr val="004C22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Adventure" panose="02000503020000020003" pitchFamily="2" charset="0"/>
              </a:rPr>
              <a:t>Акция «Ангелочек –Солдату»</a:t>
            </a:r>
          </a:p>
        </p:txBody>
      </p:sp>
      <p:pic>
        <p:nvPicPr>
          <p:cNvPr id="5122" name="Picture 2" descr="E:\Ангелочки 2023\На сайт\3e0ead57-5461-44cb-a09a-76a3e2dfbb7c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860017"/>
            <a:ext cx="2605380" cy="347384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123" name="Picture 3" descr="E:\Ангелочки 2023\На сайт\8dc4bf57-37de-4c45-a798-b646b6db36ad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57554" y="1071546"/>
            <a:ext cx="1899802" cy="242566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124" name="Picture 4" descr="E:\Ангелочки 2023\На сайт\5648d9fb-64f0-4e1f-95ee-436ffd08993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15140" y="928670"/>
            <a:ext cx="2143121" cy="285749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125" name="Picture 5" descr="E:\Ангелочки 2023\На сайт\fc826802-c8fb-4a36-a30b-6c4721617a8b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57818" y="3357562"/>
            <a:ext cx="2285998" cy="304799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126" name="Picture 6" descr="E:\Ангелочки 2023\На сайт\WhatsApp Image 2023-06-13 at 11.32.06 (1).jpe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071670" y="4000504"/>
            <a:ext cx="3143208" cy="235740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350330067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8" name="Picture 4" descr="C:\Users\КДЦ\Desktop\Совет  женщин 2016\3419-1600x120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8608" y="0"/>
            <a:ext cx="9202608" cy="69573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E:\СВО\IMG_311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412769"/>
            <a:ext cx="3359691" cy="413185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219" name="Picture 3" descr="E:\СВО\IMG_934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6528253" y="1544185"/>
            <a:ext cx="2638102" cy="197857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50" name="Picture 2" descr="G:\На сайт 9 мая 2023\60021f08-f9ec-4fec-bb4f-c308ceb9730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5757" y="3478696"/>
            <a:ext cx="1647890" cy="219718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67544" y="260648"/>
            <a:ext cx="82478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dirty="0">
                <a:ln w="17780" cmpd="sng">
                  <a:noFill/>
                  <a:prstDash val="solid"/>
                  <a:miter lim="800000"/>
                </a:ln>
                <a:solidFill>
                  <a:srgbClr val="004C22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Adventure" panose="02000503020000020003" pitchFamily="2" charset="0"/>
              </a:rPr>
              <a:t>Посылки с детской литературой для первоклассников ДНР , письма солдатам СВО с пожеланиями добра и скорого возвращения  </a:t>
            </a:r>
            <a:endParaRPr lang="ru-RU" dirty="0"/>
          </a:p>
        </p:txBody>
      </p:sp>
      <p:pic>
        <p:nvPicPr>
          <p:cNvPr id="1026" name="Picture 2" descr="E:\06.02.24\22d8385c-a161-42a8-a4b7-dc51a74ebd4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154395" y="1071546"/>
            <a:ext cx="2071684" cy="276224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7" name="Picture 3" descr="E:\06.02.24\2443b754-b732-4aba-a59d-379ffb482e62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214810" y="1071546"/>
            <a:ext cx="2428874" cy="323849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220" name="Picture 4" descr="E:\СВО\IMG_9374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947762" y="3833791"/>
            <a:ext cx="1673645" cy="223152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AutoShape 2" descr="G:\%D0%A1%D0%92%D0%9E\%D1%84%D0%BE%D1%82%D0%BE %D0%A1%D0%B8%D0%B4%D0%BE%D1%80%D0%BE%D0%B2%D0%BE%D0%B9\%D0%B2%D1%8F%D0%B7%D0%B0%D0%BD%D0%B8%D0%B5 %D1%81%D0%B5%D1%82%D0%B5%D0%B9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4" descr="G:\%D0%A1%D0%92%D0%9E\%D1%84%D0%BE%D1%82%D0%BE %D0%A1%D0%B8%D0%B4%D0%BE%D1%80%D0%BE%D0%B2%D0%BE%D0%B9\%D0%B2%D1%8F%D0%B7%D0%B0%D0%BD%D0%B8%D0%B5 %D1%81%D0%B5%D1%82%D0%B5%D0%B9.webp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6" descr="G:\%D0%A1%D0%92%D0%9E\%D1%84%D0%BE%D1%82%D0%BE %D0%A1%D0%B8%D0%B4%D0%BE%D1%80%D0%BE%D0%B2%D0%BE%D0%B9\%D0%B2%D1%8F%D0%B7%D0%B0%D0%BD%D0%B8%D0%B5 %D1%81%D0%B5%D1%82%D0%B5%D0%B9.webp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50330067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8" name="Picture 4" descr="C:\Users\КДЦ\Desktop\Совет  женщин 2016\3419-1600x120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776" y="-11832"/>
            <a:ext cx="9159776" cy="686983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95537" y="332656"/>
            <a:ext cx="8064895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i="1" dirty="0">
                <a:ln w="17780" cmpd="sng">
                  <a:noFill/>
                  <a:prstDash val="solid"/>
                  <a:miter lim="800000"/>
                </a:ln>
                <a:solidFill>
                  <a:srgbClr val="004C22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Adventure" panose="02000503020000020003" pitchFamily="2" charset="0"/>
              </a:rPr>
              <a:t>Заседание клуба общения для подростков </a:t>
            </a:r>
          </a:p>
          <a:p>
            <a:pPr algn="ctr"/>
            <a:r>
              <a:rPr lang="ru-RU" sz="2000" b="1" i="1" dirty="0">
                <a:ln w="17780" cmpd="sng">
                  <a:noFill/>
                  <a:prstDash val="solid"/>
                  <a:miter lim="800000"/>
                </a:ln>
                <a:solidFill>
                  <a:srgbClr val="004C22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Adventure" panose="02000503020000020003" pitchFamily="2" charset="0"/>
              </a:rPr>
              <a:t>«Открытая книга»  по теме «Учимся жить вместе» </a:t>
            </a:r>
          </a:p>
          <a:p>
            <a:pPr algn="ctr"/>
            <a:r>
              <a:rPr lang="ru-RU" b="1" i="1" dirty="0">
                <a:ln w="17780" cmpd="sng">
                  <a:noFill/>
                  <a:prstDash val="solid"/>
                  <a:miter lim="800000"/>
                </a:ln>
                <a:solidFill>
                  <a:srgbClr val="004C22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Adventure" panose="02000503020000020003" pitchFamily="2" charset="0"/>
              </a:rPr>
              <a:t>( МКОУ </a:t>
            </a:r>
            <a:r>
              <a:rPr lang="ru-RU" b="1" i="1" dirty="0" err="1">
                <a:ln w="17780" cmpd="sng">
                  <a:noFill/>
                  <a:prstDash val="solid"/>
                  <a:miter lim="800000"/>
                </a:ln>
                <a:solidFill>
                  <a:srgbClr val="004C22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Adventure" panose="02000503020000020003" pitchFamily="2" charset="0"/>
              </a:rPr>
              <a:t>Гражданцевская</a:t>
            </a:r>
            <a:r>
              <a:rPr lang="ru-RU" b="1" i="1" dirty="0">
                <a:ln w="17780" cmpd="sng">
                  <a:noFill/>
                  <a:prstDash val="solid"/>
                  <a:miter lim="800000"/>
                </a:ln>
                <a:solidFill>
                  <a:srgbClr val="004C22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Adventure" panose="02000503020000020003" pitchFamily="2" charset="0"/>
              </a:rPr>
              <a:t> </a:t>
            </a:r>
            <a:r>
              <a:rPr lang="ru-RU" b="1" i="1" dirty="0" err="1">
                <a:ln w="17780" cmpd="sng">
                  <a:noFill/>
                  <a:prstDash val="solid"/>
                  <a:miter lim="800000"/>
                </a:ln>
                <a:solidFill>
                  <a:srgbClr val="004C22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Adventure" panose="02000503020000020003" pitchFamily="2" charset="0"/>
              </a:rPr>
              <a:t>сош</a:t>
            </a:r>
            <a:r>
              <a:rPr lang="ru-RU" b="1" i="1" dirty="0">
                <a:ln w="17780" cmpd="sng">
                  <a:noFill/>
                  <a:prstDash val="solid"/>
                  <a:miter lim="800000"/>
                </a:ln>
                <a:solidFill>
                  <a:srgbClr val="004C22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Adventure" panose="02000503020000020003" pitchFamily="2" charset="0"/>
              </a:rPr>
              <a:t>)</a:t>
            </a:r>
            <a:endParaRPr lang="ru-RU" b="1" cap="none" spc="0" dirty="0">
              <a:ln w="17780" cmpd="sng">
                <a:noFill/>
                <a:prstDash val="solid"/>
                <a:miter lim="800000"/>
              </a:ln>
              <a:solidFill>
                <a:srgbClr val="004C22"/>
              </a:solidFill>
              <a:effectLst>
                <a:outerShdw blurRad="50800" algn="tl" rotWithShape="0">
                  <a:srgbClr val="000000"/>
                </a:outerShdw>
              </a:effectLst>
              <a:latin typeface="Adventure" panose="02000503020000020003" pitchFamily="2" charset="0"/>
            </a:endParaRPr>
          </a:p>
        </p:txBody>
      </p:sp>
      <p:pic>
        <p:nvPicPr>
          <p:cNvPr id="2050" name="Picture 2" descr="G:\Открытая книга Гражданцево\73e2e2d8-14fc-4dc5-a6f5-c6406b77100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717032"/>
            <a:ext cx="3527837" cy="277577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9645" y="3423084"/>
            <a:ext cx="2135426" cy="293057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53" name="Picture 5" descr="G:\Открытая книга Гражданцево\badf0ea0-2d70-4734-ba62-35786186f4b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1577670"/>
            <a:ext cx="3696410" cy="277230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50330067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4" descr="C:\Users\КДЦ\Desktop\Совет  женщин 2016\3419-1600x120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4" y="9263"/>
            <a:ext cx="9159776" cy="686983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755576" y="764704"/>
            <a:ext cx="7920880" cy="33547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i="1" cap="none" spc="0" dirty="0" smtClean="0">
                <a:ln w="17780" cmpd="sng">
                  <a:noFill/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venture"/>
              </a:rPr>
              <a:t> </a:t>
            </a:r>
            <a:endParaRPr lang="ru-RU" sz="3600" b="1" i="1" cap="none" spc="0" dirty="0">
              <a:ln w="17780" cmpd="sng">
                <a:noFill/>
                <a:prstDash val="solid"/>
                <a:miter lim="800000"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venture"/>
            </a:endParaRPr>
          </a:p>
          <a:p>
            <a:pPr algn="ctr"/>
            <a:r>
              <a:rPr lang="ru-RU" sz="4400" b="1" i="1" dirty="0" smtClean="0">
                <a:ln w="17780" cmpd="sng">
                  <a:noFill/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Isadora Cyr " panose="02000500060000020003" pitchFamily="2" charset="0"/>
              </a:rPr>
              <a:t>Наш </a:t>
            </a:r>
            <a:r>
              <a:rPr lang="ru-RU" sz="4400" b="1" i="1" dirty="0" smtClean="0">
                <a:ln w="17780" cmpd="sng">
                  <a:noFill/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Isadora Cyr " panose="02000500060000020003" pitchFamily="2" charset="0"/>
              </a:rPr>
              <a:t>девиз: </a:t>
            </a:r>
            <a:endParaRPr lang="ru-RU" sz="4400" b="1" i="1" dirty="0" smtClean="0">
              <a:ln w="17780" cmpd="sng">
                <a:noFill/>
                <a:prstDash val="solid"/>
                <a:miter lim="800000"/>
              </a:ln>
              <a:solidFill>
                <a:srgbClr val="C00000"/>
              </a:solidFill>
              <a:effectLst>
                <a:outerShdw blurRad="50800" algn="tl" rotWithShape="0">
                  <a:srgbClr val="000000"/>
                </a:outerShdw>
              </a:effectLst>
              <a:latin typeface="Isadora Cyr " panose="02000500060000020003" pitchFamily="2" charset="0"/>
            </a:endParaRPr>
          </a:p>
          <a:p>
            <a:pPr algn="ctr"/>
            <a:endParaRPr lang="ru-RU" sz="4400" b="1" i="1" dirty="0" smtClean="0">
              <a:ln w="17780" cmpd="sng">
                <a:noFill/>
                <a:prstDash val="solid"/>
                <a:miter lim="800000"/>
              </a:ln>
              <a:solidFill>
                <a:srgbClr val="C00000"/>
              </a:solidFill>
              <a:effectLst>
                <a:outerShdw blurRad="50800" algn="tl" rotWithShape="0">
                  <a:srgbClr val="000000"/>
                </a:outerShdw>
              </a:effectLst>
              <a:latin typeface="Isadora Cyr " panose="02000500060000020003" pitchFamily="2" charset="0"/>
            </a:endParaRPr>
          </a:p>
          <a:p>
            <a:pPr algn="ctr"/>
            <a:r>
              <a:rPr lang="ru-RU" sz="4400" b="1" i="1" dirty="0" smtClean="0">
                <a:ln w="17780" cmpd="sng">
                  <a:noFill/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Isadora Cyr " panose="02000500060000020003" pitchFamily="2" charset="0"/>
              </a:rPr>
              <a:t>К людям надо идти с запасом</a:t>
            </a:r>
          </a:p>
          <a:p>
            <a:pPr algn="ctr"/>
            <a:r>
              <a:rPr lang="ru-RU" sz="4400" b="1" i="1" dirty="0" smtClean="0">
                <a:ln w="17780" cmpd="sng">
                  <a:noFill/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Isadora Cyr " panose="02000500060000020003" pitchFamily="2" charset="0"/>
              </a:rPr>
              <a:t>душевного </a:t>
            </a:r>
            <a:r>
              <a:rPr lang="ru-RU" sz="4400" b="1" i="1" dirty="0" smtClean="0">
                <a:ln w="17780" cmpd="sng">
                  <a:noFill/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Isadora Cyr " panose="02000500060000020003" pitchFamily="2" charset="0"/>
              </a:rPr>
              <a:t>тепла</a:t>
            </a:r>
            <a:endParaRPr lang="ru-RU" sz="4400" b="1" i="1" cap="none" spc="0" dirty="0">
              <a:ln w="17780" cmpd="sng">
                <a:noFill/>
                <a:prstDash val="solid"/>
                <a:miter lim="800000"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venture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2887810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414586" y="2576519"/>
            <a:ext cx="5133074" cy="1179562"/>
          </a:xfrm>
        </p:spPr>
        <p:txBody>
          <a:bodyPr/>
          <a:lstStyle/>
          <a:p>
            <a:r>
              <a:rPr lang="ru-RU" dirty="0"/>
              <a:t>По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8" name="Picture 4" descr="C:\Users\КДЦ\Desktop\Совет  женщин 2016\3419-1600x120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0327"/>
            <a:ext cx="9144001" cy="685799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 rot="10800000" flipV="1">
            <a:off x="1043608" y="452014"/>
            <a:ext cx="748883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400" b="1" i="1" dirty="0">
                <a:ln w="17780" cmpd="sng">
                  <a:noFill/>
                  <a:prstDash val="solid"/>
                  <a:miter lim="800000"/>
                </a:ln>
                <a:solidFill>
                  <a:srgbClr val="004C22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Adventure" panose="02000503020000020003" pitchFamily="2" charset="0"/>
              </a:rPr>
              <a:t> Участие в </a:t>
            </a:r>
            <a:r>
              <a:rPr lang="ru-RU" sz="2000" b="1" i="1" dirty="0">
                <a:ln w="17780" cmpd="sng">
                  <a:noFill/>
                  <a:prstDash val="solid"/>
                  <a:miter lim="800000"/>
                </a:ln>
                <a:solidFill>
                  <a:srgbClr val="004C22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Adventure" panose="02000503020000020003" pitchFamily="2" charset="0"/>
              </a:rPr>
              <a:t>Всероссийском проекте</a:t>
            </a:r>
          </a:p>
          <a:p>
            <a:pPr lvl="0" algn="ctr"/>
            <a:r>
              <a:rPr lang="ru-RU" sz="2000" b="1" i="1" dirty="0">
                <a:ln w="17780" cmpd="sng">
                  <a:noFill/>
                  <a:prstDash val="solid"/>
                  <a:miter lim="800000"/>
                </a:ln>
                <a:solidFill>
                  <a:srgbClr val="004C22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Adventure" panose="02000503020000020003" pitchFamily="2" charset="0"/>
              </a:rPr>
              <a:t> «Классные встречи»</a:t>
            </a:r>
            <a:endParaRPr lang="ru-RU" sz="2000" b="1" i="1" dirty="0">
              <a:solidFill>
                <a:srgbClr val="004C22"/>
              </a:solidFill>
              <a:latin typeface="Adventure" panose="02000503020000020003" pitchFamily="2" charset="0"/>
            </a:endParaRPr>
          </a:p>
        </p:txBody>
      </p:sp>
      <p:pic>
        <p:nvPicPr>
          <p:cNvPr id="1027" name="Picture 3" descr="G:\Классный час май\432984b4-1c63-4d72-9fd6-136716c7520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282" y="1357298"/>
            <a:ext cx="3575043" cy="268128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G:\Классный час май\8a4caa0e-e473-4574-a6ac-cf14f8449e7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12" y="1428736"/>
            <a:ext cx="2574867" cy="193115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G:\Классный час май\7c76bda8-868b-4e74-8415-93d063369d4d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34" y="4429132"/>
            <a:ext cx="2633912" cy="197543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2987" y="3861048"/>
            <a:ext cx="4738949" cy="256199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" name="Picture 2" descr="E:\10 мая  айфон\KVRI9176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786050" y="1857364"/>
            <a:ext cx="3509954" cy="263246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331073762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414586" y="2576519"/>
            <a:ext cx="5133074" cy="1179562"/>
          </a:xfrm>
        </p:spPr>
        <p:txBody>
          <a:bodyPr/>
          <a:lstStyle/>
          <a:p>
            <a:r>
              <a:rPr lang="ru-RU" dirty="0"/>
              <a:t>По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8" name="Picture 4" descr="C:\Users\КДЦ\Desktop\Совет  женщин 2016\3419-1600x120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0327"/>
            <a:ext cx="9144001" cy="685799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 rot="10800000" flipV="1">
            <a:off x="899592" y="276999"/>
            <a:ext cx="763284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>
                <a:ln w="17780" cmpd="sng">
                  <a:noFill/>
                  <a:prstDash val="solid"/>
                  <a:miter lim="800000"/>
                </a:ln>
                <a:solidFill>
                  <a:srgbClr val="004C22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Adventure" panose="02000503020000020003" pitchFamily="2" charset="0"/>
              </a:rPr>
              <a:t>Уроки мужества «По фронтовым дорогам идут Учителя»</a:t>
            </a:r>
            <a:endParaRPr lang="ru-RU" sz="2400" b="1" i="1" dirty="0">
              <a:solidFill>
                <a:srgbClr val="004C22"/>
              </a:solidFill>
              <a:latin typeface="Adventure" panose="02000503020000020003" pitchFamily="2" charset="0"/>
            </a:endParaRPr>
          </a:p>
        </p:txBody>
      </p:sp>
      <p:pic>
        <p:nvPicPr>
          <p:cNvPr id="5" name="Picture 2" descr="G:\Иванченко май 2024\03d93f0a-061a-4be2-9c98-b4513bd7bf0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5" y="1556792"/>
            <a:ext cx="3995936" cy="299695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G:\Иванченко май 2024\434304a9-263c-4a3f-be11-41f1c11f6b1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2921" y="3888454"/>
            <a:ext cx="3449282" cy="258696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G:\май 2024\РАБОТА май 2024\TRJW535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0790" y="1385487"/>
            <a:ext cx="3191650" cy="233415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G:\30 сентября\BDNX2714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0790" y="4126316"/>
            <a:ext cx="3132133" cy="23491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30007443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8" name="Picture 4" descr="C:\Users\КДЦ\Desktop\Совет  женщин 2016\3419-1600x120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42"/>
            <a:ext cx="9159776" cy="686983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23528" y="260648"/>
            <a:ext cx="8568952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i="1" dirty="0">
                <a:ln w="17780" cmpd="sng">
                  <a:noFill/>
                  <a:prstDash val="solid"/>
                  <a:miter lim="800000"/>
                </a:ln>
                <a:solidFill>
                  <a:srgbClr val="004C22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Adventure" panose="02000503020000020003" pitchFamily="2" charset="0"/>
              </a:rPr>
              <a:t>П</a:t>
            </a:r>
            <a:r>
              <a:rPr lang="ru-RU" sz="2000" b="1" i="1" cap="none" spc="0" dirty="0">
                <a:ln w="17780" cmpd="sng">
                  <a:noFill/>
                  <a:prstDash val="solid"/>
                  <a:miter lim="800000"/>
                </a:ln>
                <a:solidFill>
                  <a:srgbClr val="004C22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Adventure" panose="02000503020000020003" pitchFamily="2" charset="0"/>
              </a:rPr>
              <a:t>оздравление детей, находящихся  на лечении в стационаре ЦРБ с Международным днем защиты детей, участие в акции «Школьный ранец». «Соберем ребенка в школу»</a:t>
            </a:r>
            <a:endParaRPr lang="ru-RU" sz="2000" b="1" i="1" dirty="0">
              <a:ln w="17780" cmpd="sng">
                <a:noFill/>
                <a:prstDash val="solid"/>
                <a:miter lim="800000"/>
              </a:ln>
              <a:solidFill>
                <a:srgbClr val="004C22"/>
              </a:solidFill>
              <a:effectLst>
                <a:outerShdw blurRad="50800" algn="tl" rotWithShape="0">
                  <a:srgbClr val="000000"/>
                </a:outerShdw>
              </a:effectLst>
              <a:latin typeface="Adventure" panose="02000503020000020003" pitchFamily="2" charset="0"/>
            </a:endParaRPr>
          </a:p>
        </p:txBody>
      </p:sp>
      <p:pic>
        <p:nvPicPr>
          <p:cNvPr id="6146" name="Picture 2" descr="E:\1 ИЮНЯ 2023\Иванченко  сайт\2a4b8669-92dd-4145-a551-0ac406c713dc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6357" y="1400929"/>
            <a:ext cx="2924833" cy="22279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2" descr="C:\Users\КДЦ\Desktop\Совет  женщин 2016\ФОТО\Акция 2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9395" y="1476841"/>
            <a:ext cx="2877969" cy="209202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E:\162APPLE\РАБОТА 1\IMG_261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69114" y="3917980"/>
            <a:ext cx="3667119" cy="275033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074" name="Picture 2" descr="G:\30 сентября\IMG_552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198207" y="2075408"/>
            <a:ext cx="2941749" cy="220631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Тамара\Desktop\IMG_1007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356" y="4022617"/>
            <a:ext cx="3227067" cy="242030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50330067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8" name="Picture 4" descr="C:\Users\КДЦ\Desktop\Совет  женщин 2016\3419-1600x120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42"/>
            <a:ext cx="9159776" cy="686983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755576" y="260648"/>
            <a:ext cx="8388424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1" i="1" dirty="0">
                <a:ln w="17780" cmpd="sng">
                  <a:noFill/>
                  <a:prstDash val="solid"/>
                  <a:miter lim="800000"/>
                </a:ln>
                <a:solidFill>
                  <a:srgbClr val="004C22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Adventure" panose="02000503020000020003" pitchFamily="2" charset="0"/>
              </a:rPr>
              <a:t>П</a:t>
            </a:r>
            <a:r>
              <a:rPr lang="ru-RU" sz="2400" b="1" i="1" cap="none" spc="0" dirty="0">
                <a:ln w="17780" cmpd="sng">
                  <a:noFill/>
                  <a:prstDash val="solid"/>
                  <a:miter lim="800000"/>
                </a:ln>
                <a:solidFill>
                  <a:srgbClr val="004C22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Adventure" panose="02000503020000020003" pitchFamily="2" charset="0"/>
              </a:rPr>
              <a:t>оздравление мам, чьи </a:t>
            </a:r>
            <a:r>
              <a:rPr lang="ru-RU" sz="2400" b="1" i="1" dirty="0">
                <a:ln w="17780" cmpd="sng">
                  <a:noFill/>
                  <a:prstDash val="solid"/>
                  <a:miter lim="800000"/>
                </a:ln>
                <a:solidFill>
                  <a:srgbClr val="004C22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Adventure" panose="02000503020000020003" pitchFamily="2" charset="0"/>
              </a:rPr>
              <a:t>сыновья </a:t>
            </a:r>
          </a:p>
          <a:p>
            <a:pPr algn="ctr"/>
            <a:r>
              <a:rPr lang="ru-RU" sz="2400" b="1" i="1" dirty="0">
                <a:ln w="17780" cmpd="sng">
                  <a:noFill/>
                  <a:prstDash val="solid"/>
                  <a:miter lim="800000"/>
                </a:ln>
                <a:solidFill>
                  <a:srgbClr val="004C22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Adventure" panose="02000503020000020003" pitchFamily="2" charset="0"/>
              </a:rPr>
              <a:t>служат в рядах РА</a:t>
            </a:r>
            <a:endParaRPr lang="ru-RU" sz="2400" b="1" i="1" cap="none" spc="0" dirty="0">
              <a:ln w="17780" cmpd="sng">
                <a:noFill/>
                <a:prstDash val="solid"/>
                <a:miter lim="800000"/>
              </a:ln>
              <a:solidFill>
                <a:srgbClr val="004C22"/>
              </a:solidFill>
              <a:effectLst>
                <a:outerShdw blurRad="50800" algn="tl" rotWithShape="0">
                  <a:srgbClr val="000000"/>
                </a:outerShdw>
              </a:effectLst>
              <a:latin typeface="Adventure" panose="02000503020000020003" pitchFamily="2" charset="0"/>
            </a:endParaRPr>
          </a:p>
        </p:txBody>
      </p:sp>
      <p:pic>
        <p:nvPicPr>
          <p:cNvPr id="3074" name="Picture 2" descr="G:\8 марта МАМЫ\b10b8f4b-7374-4b99-ae75-add922cdc59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7" y="1725580"/>
            <a:ext cx="3517559" cy="263816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G:\8 марта МАМЫ\f4231bb9-2e88-471e-915d-50d9cb5857c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356" y="3429000"/>
            <a:ext cx="2213230" cy="295097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G:\8 марта МАМЫ\b8d39574-a17d-4768-a943-0fe5d77d8a3e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4399088"/>
            <a:ext cx="3423895" cy="188974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E:\Отец года\2023 год Исмайлов А.М\Поздравление мам с 8 марта, чьи ребята служат в рядах РА (2)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43636" y="1643050"/>
            <a:ext cx="2786050" cy="208953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51" name="Picture 3" descr="E:\Отец года\2023 год Исмайлов А.М\Поздравление мам с 8 марта, чьи ребята служат в рядах РА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590423" y="1505144"/>
            <a:ext cx="2553213" cy="208113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350330067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8" name="Picture 4" descr="C:\Users\КДЦ\Desktop\Совет  женщин 2016\3419-1600x120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42"/>
            <a:ext cx="9159776" cy="686983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755576" y="260648"/>
            <a:ext cx="8102704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1" i="1" cap="none" spc="0" dirty="0">
                <a:ln w="17780" cmpd="sng">
                  <a:noFill/>
                  <a:prstDash val="solid"/>
                  <a:miter lim="800000"/>
                </a:ln>
                <a:solidFill>
                  <a:srgbClr val="004C22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Adventure" panose="02000503020000020003" pitchFamily="2" charset="0"/>
              </a:rPr>
              <a:t>Акция «Теплая кружка Добра» и поздравление мам, воспитывающих детей с проблемами в здоровье</a:t>
            </a:r>
          </a:p>
        </p:txBody>
      </p:sp>
      <p:pic>
        <p:nvPicPr>
          <p:cNvPr id="10242" name="Picture 2" descr="E:\Совет женщин День матери 24.11.2023\ae2dbd38-a14c-4246-b8a9-ef9b90a3f8d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57950" y="1285860"/>
            <a:ext cx="2143108" cy="285747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7" name="Picture 3" descr="E:\Отец года\2023 год Исмайлов А.М\Поздравление мам, воспитывающих детей инвалидов (2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034" y="1500174"/>
            <a:ext cx="2357436" cy="314324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 descr="E:\Отец года\2023 год Исмайлов А.М\Поздравление мам, воспитывающих детей инвалидов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71802" y="1142984"/>
            <a:ext cx="2571750" cy="3429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9" name="Picture 5" descr="E:\Отец года\2023 год Исмайлов А.М\Теплая кружка Добра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857638" y="3244937"/>
            <a:ext cx="2500312" cy="333374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350330067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8" name="Picture 4" descr="C:\Users\КДЦ\Desktop\Совет  женщин 2016\3419-1600x120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42"/>
            <a:ext cx="9159776" cy="686983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755576" y="260648"/>
            <a:ext cx="8102704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1" i="1" cap="none" spc="0">
                <a:ln w="17780" cmpd="sng">
                  <a:noFill/>
                  <a:prstDash val="solid"/>
                  <a:miter lim="800000"/>
                </a:ln>
                <a:solidFill>
                  <a:srgbClr val="004C22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Adventure" panose="02000503020000020003" pitchFamily="2" charset="0"/>
              </a:rPr>
              <a:t>Поздравление приёмных </a:t>
            </a:r>
            <a:r>
              <a:rPr lang="ru-RU" sz="2400" b="1" i="1" cap="none" spc="0" dirty="0">
                <a:ln w="17780" cmpd="sng">
                  <a:noFill/>
                  <a:prstDash val="solid"/>
                  <a:miter lim="800000"/>
                </a:ln>
                <a:solidFill>
                  <a:srgbClr val="004C22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Adventure" panose="02000503020000020003" pitchFamily="2" charset="0"/>
              </a:rPr>
              <a:t>мам с Днем Матери</a:t>
            </a:r>
          </a:p>
        </p:txBody>
      </p:sp>
      <p:pic>
        <p:nvPicPr>
          <p:cNvPr id="3075" name="Picture 3" descr="G:\30 сентября\IMG_159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207086"/>
            <a:ext cx="6441812" cy="252028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G:\30 сентября\IMG_161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3727366"/>
            <a:ext cx="3638208" cy="272865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Тамара\Desktop\DSCN029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8420" y="4077072"/>
            <a:ext cx="2880319" cy="216024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45704740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414586" y="2576519"/>
            <a:ext cx="5133074" cy="1179562"/>
          </a:xfrm>
        </p:spPr>
        <p:txBody>
          <a:bodyPr/>
          <a:lstStyle/>
          <a:p>
            <a:r>
              <a:rPr lang="ru-RU" dirty="0"/>
              <a:t>По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8" name="Picture 4" descr="C:\Users\КДЦ\Desktop\Совет  женщин 2016\3419-1600x120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0327"/>
            <a:ext cx="9144001" cy="685799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 rot="10800000" flipV="1">
            <a:off x="899592" y="276999"/>
            <a:ext cx="763284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>
                <a:ln w="17780" cmpd="sng">
                  <a:noFill/>
                  <a:prstDash val="solid"/>
                  <a:miter lim="800000"/>
                </a:ln>
                <a:solidFill>
                  <a:srgbClr val="004C22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Adventure" panose="02000503020000020003" pitchFamily="2" charset="0"/>
              </a:rPr>
              <a:t>Поздравление ветеранов и вдов  Великой Отечественной войны с Днём Победы</a:t>
            </a:r>
            <a:endParaRPr lang="ru-RU" sz="2400" b="1" i="1" dirty="0">
              <a:solidFill>
                <a:srgbClr val="004C22"/>
              </a:solidFill>
              <a:latin typeface="Adventure" panose="02000503020000020003" pitchFamily="2" charset="0"/>
            </a:endParaRPr>
          </a:p>
        </p:txBody>
      </p:sp>
      <p:pic>
        <p:nvPicPr>
          <p:cNvPr id="2050" name="Picture 2" descr="G:\Иванченко май 2024\0cfdb289-6ca9-4ee7-b7f7-f6f5b864f9f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10" y="1500174"/>
            <a:ext cx="2808312" cy="374441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G:\Иванченко май 2024\78437589-86a9-4316-9157-03840978132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1204" y="1477591"/>
            <a:ext cx="2952684" cy="221451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3981904"/>
            <a:ext cx="3367608" cy="252537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6" name="Picture 2" descr="G:\На сайт 9 мая 2023\IMG_9291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131108" y="2981074"/>
            <a:ext cx="3169814" cy="237736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61654290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414586" y="2576519"/>
            <a:ext cx="5133074" cy="1179562"/>
          </a:xfrm>
        </p:spPr>
        <p:txBody>
          <a:bodyPr/>
          <a:lstStyle/>
          <a:p>
            <a:r>
              <a:rPr lang="ru-RU" dirty="0"/>
              <a:t>По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8" name="Picture 4" descr="C:\Users\КДЦ\Desktop\Совет  женщин 2016\3419-1600x120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0327"/>
            <a:ext cx="9144001" cy="685799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 rot="10800000" flipV="1">
            <a:off x="899592" y="246221"/>
            <a:ext cx="7632848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600" b="1" i="1" dirty="0">
                <a:ln w="17780" cmpd="sng">
                  <a:noFill/>
                  <a:prstDash val="solid"/>
                  <a:miter lim="800000"/>
                </a:ln>
                <a:solidFill>
                  <a:srgbClr val="004C22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Adventure" panose="02000503020000020003" pitchFamily="2" charset="0"/>
              </a:rPr>
              <a:t>Поздравление юбиляров района</a:t>
            </a:r>
          </a:p>
          <a:p>
            <a:pPr algn="ctr"/>
            <a:r>
              <a:rPr lang="ru-RU" sz="2600" b="1" i="1" dirty="0">
                <a:ln w="17780" cmpd="sng">
                  <a:noFill/>
                  <a:prstDash val="solid"/>
                  <a:miter lim="800000"/>
                </a:ln>
                <a:solidFill>
                  <a:srgbClr val="004C22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Adventure" panose="02000503020000020003" pitchFamily="2" charset="0"/>
              </a:rPr>
              <a:t> с 90- </a:t>
            </a:r>
            <a:r>
              <a:rPr lang="ru-RU" sz="2600" b="1" i="1" dirty="0" err="1">
                <a:ln w="17780" cmpd="sng">
                  <a:noFill/>
                  <a:prstDash val="solid"/>
                  <a:miter lim="800000"/>
                </a:ln>
                <a:solidFill>
                  <a:srgbClr val="004C22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Adventure" panose="02000503020000020003" pitchFamily="2" charset="0"/>
              </a:rPr>
              <a:t>летием</a:t>
            </a:r>
            <a:endParaRPr lang="ru-RU" sz="2600" b="1" i="1" dirty="0">
              <a:solidFill>
                <a:srgbClr val="004C22"/>
              </a:solidFill>
              <a:latin typeface="Adventure" panose="02000503020000020003" pitchFamily="2" charset="0"/>
            </a:endParaRPr>
          </a:p>
        </p:txBody>
      </p:sp>
      <p:pic>
        <p:nvPicPr>
          <p:cNvPr id="6" name="Picture 3" descr="G:\DSCN3316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1564" y="1268760"/>
            <a:ext cx="5281795" cy="261932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G:\DSCN3323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205" y="3573016"/>
            <a:ext cx="4525120" cy="273630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19681749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8" name="Picture 4" descr="C:\Users\КДЦ\Desktop\Совет  женщин 2016\3419-1600x120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4" y="0"/>
            <a:ext cx="9159776" cy="686983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79511" y="76706"/>
            <a:ext cx="8457855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i="1" cap="none" spc="0" dirty="0">
                <a:ln w="17780" cmpd="sng">
                  <a:noFill/>
                  <a:prstDash val="solid"/>
                  <a:miter lim="800000"/>
                </a:ln>
                <a:solidFill>
                  <a:srgbClr val="004C22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Adventure" panose="02000503020000020003" pitchFamily="2" charset="0"/>
              </a:rPr>
              <a:t>Совещание председателей </a:t>
            </a:r>
          </a:p>
          <a:p>
            <a:pPr algn="ctr"/>
            <a:r>
              <a:rPr lang="ru-RU" sz="2000" b="1" i="1" cap="none" spc="0" dirty="0">
                <a:ln w="17780" cmpd="sng">
                  <a:noFill/>
                  <a:prstDash val="solid"/>
                  <a:miter lim="800000"/>
                </a:ln>
                <a:solidFill>
                  <a:srgbClr val="004C22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Adventure" panose="02000503020000020003" pitchFamily="2" charset="0"/>
              </a:rPr>
              <a:t>женсоветов поселений «Итоги деятельности за 2023 год </a:t>
            </a:r>
          </a:p>
          <a:p>
            <a:pPr algn="ctr"/>
            <a:r>
              <a:rPr lang="ru-RU" sz="2000" b="1" i="1" cap="none" spc="0" dirty="0">
                <a:ln w="17780" cmpd="sng">
                  <a:noFill/>
                  <a:prstDash val="solid"/>
                  <a:miter lim="800000"/>
                </a:ln>
                <a:solidFill>
                  <a:srgbClr val="004C22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Adventure" panose="02000503020000020003" pitchFamily="2" charset="0"/>
              </a:rPr>
              <a:t>и планы на 2024 год»</a:t>
            </a:r>
          </a:p>
        </p:txBody>
      </p:sp>
      <p:pic>
        <p:nvPicPr>
          <p:cNvPr id="5122" name="Picture 2" descr="G:\05.02\Совещание 02.04\e8bcd1d9-900d-4977-a2cc-19d4180b89a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484784"/>
            <a:ext cx="5380856" cy="248023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G:\05.02\Совещание 02.04\4ad7e4b6-b796-4bea-928d-d5d4cbadfed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0627" y="1092369"/>
            <a:ext cx="2285993" cy="234254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G:\05.02\b0b0c419-fbb3-463b-9c88-2c4d9f81d9d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3337" y="4037571"/>
            <a:ext cx="1794030" cy="239204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G:\05.02\9fef241e-0b33-41f7-b92a-40927fb457ea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4293096"/>
            <a:ext cx="1538478" cy="205130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470493"/>
            <a:ext cx="2286630" cy="195911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9" name="Picture 5" descr="G:\05.02\ae00dcb3-02db-4dba-86cb-e12acbdf1b93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4328176"/>
            <a:ext cx="1512168" cy="201622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50330067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414586" y="2576519"/>
            <a:ext cx="5133074" cy="1179562"/>
          </a:xfrm>
        </p:spPr>
        <p:txBody>
          <a:bodyPr/>
          <a:lstStyle/>
          <a:p>
            <a:r>
              <a:rPr lang="ru-RU" dirty="0"/>
              <a:t>По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8" name="Picture 4" descr="C:\Users\КДЦ\Desktop\Совет  женщин 2016\3419-1600x120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9144000" cy="689934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84668" y="107138"/>
            <a:ext cx="848784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>
                <a:ln w="17780" cmpd="sng">
                  <a:noFill/>
                  <a:prstDash val="solid"/>
                  <a:miter lim="800000"/>
                </a:ln>
                <a:solidFill>
                  <a:srgbClr val="004C22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Adventure" panose="02000503020000020003" pitchFamily="2" charset="0"/>
              </a:rPr>
              <a:t>Выездное заседание председателей женсоветов поселений и членов правления в </a:t>
            </a:r>
            <a:r>
              <a:rPr lang="ru-RU" sz="2400" b="1" i="1" dirty="0" err="1">
                <a:ln w="17780" cmpd="sng">
                  <a:noFill/>
                  <a:prstDash val="solid"/>
                  <a:miter lim="800000"/>
                </a:ln>
                <a:solidFill>
                  <a:srgbClr val="004C22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Adventure" panose="02000503020000020003" pitchFamily="2" charset="0"/>
              </a:rPr>
              <a:t>Бергульский</a:t>
            </a:r>
            <a:r>
              <a:rPr lang="ru-RU" sz="2400" b="1" i="1" dirty="0">
                <a:ln w="17780" cmpd="sng">
                  <a:noFill/>
                  <a:prstDash val="solid"/>
                  <a:miter lim="800000"/>
                </a:ln>
                <a:solidFill>
                  <a:srgbClr val="004C22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Adventure" panose="02000503020000020003" pitchFamily="2" charset="0"/>
              </a:rPr>
              <a:t> </a:t>
            </a:r>
          </a:p>
          <a:p>
            <a:pPr algn="ctr"/>
            <a:r>
              <a:rPr lang="ru-RU" sz="2400" b="1" i="1" dirty="0">
                <a:ln w="17780" cmpd="sng">
                  <a:noFill/>
                  <a:prstDash val="solid"/>
                  <a:miter lim="800000"/>
                </a:ln>
                <a:solidFill>
                  <a:srgbClr val="004C22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Adventure" panose="02000503020000020003" pitchFamily="2" charset="0"/>
              </a:rPr>
              <a:t>дом-музей им. П.П. Бажова. </a:t>
            </a:r>
            <a:endParaRPr lang="ru-RU" sz="2400" b="1" i="1" dirty="0">
              <a:solidFill>
                <a:srgbClr val="004C22"/>
              </a:solidFill>
              <a:latin typeface="Adventure" panose="02000503020000020003" pitchFamily="2" charset="0"/>
            </a:endParaRPr>
          </a:p>
        </p:txBody>
      </p:sp>
      <p:pic>
        <p:nvPicPr>
          <p:cNvPr id="1027" name="Picture 3" descr="G:\Поездка в БЕРГУЛЬ\На сайт Бергуль\45ac5854-5ddf-4bd4-a88e-619c4830e3b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322804"/>
            <a:ext cx="2937980" cy="195593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G:\Поездка в БЕРГУЛЬ\На сайт Бергуль\888d86b2-7ba1-4de0-96b5-62d54cfed71a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0527" y="1307467"/>
            <a:ext cx="2355163" cy="176637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G:\Поездка в БЕРГУЛЬ\На сайт Бергуль\4b3133d8-e251-43b9-88b5-b239127b944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287" y="4077072"/>
            <a:ext cx="2919629" cy="218972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G:\Поездка в БЕРГУЛЬ\На сайт Бергуль\0632cdc0-7b3f-4773-9536-289207fb617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4027459"/>
            <a:ext cx="3051930" cy="228894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G:\Поездка в БЕРГУЛЬ\На сайт Бергуль\077440f0-a20e-4b19-af4b-ad4105244a16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4" y="4864368"/>
            <a:ext cx="953489" cy="120718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G:\Поездка в БЕРГУЛЬ\На сайт Бергуль\bf7dcb3b-dbe9-4265-b934-007bba43aae4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4476" y="1322804"/>
            <a:ext cx="2665450" cy="199908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G:\Поездка в БЕРГУЛЬ\На сайт Бергуль\4c88fd49-438f-485e-9616-8c969a8104ad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3741" y="3261088"/>
            <a:ext cx="1813890" cy="136041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43798609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4" descr="C:\Users\КДЦ\Desktop\Совет  женщин 2016\3419-1600x120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776" y="-11832"/>
            <a:ext cx="9159776" cy="686983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51521" y="548680"/>
            <a:ext cx="864096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K Arbat" panose="02020500000000000000" pitchFamily="18" charset="0"/>
              </a:rPr>
              <a:t>              </a:t>
            </a:r>
            <a:r>
              <a:rPr lang="ru-RU" sz="24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venture"/>
              </a:rPr>
              <a:t>Направление  деятельности  Совета  женщин:</a:t>
            </a:r>
          </a:p>
          <a:p>
            <a:endParaRPr lang="ru-RU" sz="2000" b="1" i="1" dirty="0">
              <a:solidFill>
                <a:srgbClr val="004C2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venture"/>
            </a:endParaRPr>
          </a:p>
          <a:p>
            <a:pPr marL="285750" indent="-285750">
              <a:buFontTx/>
              <a:buChar char="-"/>
            </a:pPr>
            <a:r>
              <a:rPr lang="ru-RU" sz="2000" b="1" i="1" dirty="0">
                <a:solidFill>
                  <a:srgbClr val="004C2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venture"/>
              </a:rPr>
              <a:t>повышение  роли  семьи,  значимости  материнства,  сохранение  семейных  и национальных  традиций, защита  прав  детей;</a:t>
            </a:r>
          </a:p>
          <a:p>
            <a:pPr marL="285750" indent="-285750">
              <a:buFontTx/>
              <a:buChar char="-"/>
            </a:pPr>
            <a:endParaRPr lang="ru-RU" sz="2000" b="1" i="1" dirty="0">
              <a:solidFill>
                <a:srgbClr val="004C2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venture"/>
            </a:endParaRPr>
          </a:p>
          <a:p>
            <a:pPr marL="285750" indent="-285750">
              <a:buFontTx/>
              <a:buChar char="-"/>
            </a:pPr>
            <a:r>
              <a:rPr lang="ru-RU" sz="2000" b="1" i="1" dirty="0">
                <a:solidFill>
                  <a:srgbClr val="004C2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venture"/>
              </a:rPr>
              <a:t>содействие  в  создании  условий  для  обеспечения  труда,  отдыха,  образования,  культуры;</a:t>
            </a:r>
          </a:p>
          <a:p>
            <a:pPr marL="285750" indent="-285750">
              <a:buFontTx/>
              <a:buChar char="-"/>
            </a:pPr>
            <a:endParaRPr lang="ru-RU" sz="2000" b="1" i="1" dirty="0">
              <a:solidFill>
                <a:srgbClr val="004C2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venture"/>
            </a:endParaRPr>
          </a:p>
          <a:p>
            <a:pPr marL="285750" indent="-285750">
              <a:buFontTx/>
              <a:buChar char="-"/>
            </a:pPr>
            <a:r>
              <a:rPr lang="ru-RU" sz="2000" b="1" i="1" dirty="0">
                <a:solidFill>
                  <a:srgbClr val="004C2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venture"/>
              </a:rPr>
              <a:t>развитие  нравственных  и  духовных  ценностей,  обеспечение  преемственности  поколений;</a:t>
            </a:r>
          </a:p>
          <a:p>
            <a:pPr marL="285750" indent="-285750">
              <a:buFontTx/>
              <a:buChar char="-"/>
            </a:pPr>
            <a:endParaRPr lang="ru-RU" sz="2000" b="1" i="1" dirty="0">
              <a:solidFill>
                <a:srgbClr val="004C2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venture"/>
            </a:endParaRPr>
          </a:p>
          <a:p>
            <a:pPr marL="285750" indent="-285750">
              <a:buFontTx/>
              <a:buChar char="-"/>
            </a:pPr>
            <a:r>
              <a:rPr lang="ru-RU" sz="2000" b="1" i="1" dirty="0">
                <a:solidFill>
                  <a:srgbClr val="004C2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venture"/>
              </a:rPr>
              <a:t>улучшение  положения  женщин,  детей,  престарелых  и  одиноких  женщин,  вдов  и  ветеранов  войны  и  труда.</a:t>
            </a:r>
          </a:p>
          <a:p>
            <a:pPr marL="285750" indent="-285750">
              <a:buFontTx/>
              <a:buChar char="-"/>
            </a:pPr>
            <a:endParaRPr lang="ru-RU" sz="2000" b="1" i="1" dirty="0">
              <a:solidFill>
                <a:srgbClr val="004C2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venture"/>
            </a:endParaRPr>
          </a:p>
          <a:p>
            <a:endParaRPr lang="ru-RU" sz="2000" b="1" i="1" dirty="0">
              <a:solidFill>
                <a:srgbClr val="004C2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venture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9045742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414586" y="2576519"/>
            <a:ext cx="5133074" cy="1179562"/>
          </a:xfrm>
        </p:spPr>
        <p:txBody>
          <a:bodyPr/>
          <a:lstStyle/>
          <a:p>
            <a:r>
              <a:rPr lang="ru-RU" dirty="0"/>
              <a:t>По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8" name="Picture 4" descr="C:\Users\КДЦ\Desktop\Совет  женщин 2016\3419-1600x120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3006"/>
            <a:ext cx="9144001" cy="685799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 rot="10800000" flipV="1">
            <a:off x="899592" y="461665"/>
            <a:ext cx="763284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>
                <a:ln w="17780" cmpd="sng">
                  <a:noFill/>
                  <a:prstDash val="solid"/>
                  <a:miter lim="800000"/>
                </a:ln>
                <a:solidFill>
                  <a:srgbClr val="004C22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Adventure" panose="02000503020000020003" pitchFamily="2" charset="0"/>
              </a:rPr>
              <a:t>Поздравление членов Совета женщин </a:t>
            </a:r>
            <a:endParaRPr lang="ru-RU" sz="2400" b="1" i="1" dirty="0">
              <a:solidFill>
                <a:srgbClr val="004C22"/>
              </a:solidFill>
              <a:latin typeface="Adventure" panose="02000503020000020003" pitchFamily="2" charset="0"/>
            </a:endParaRPr>
          </a:p>
        </p:txBody>
      </p:sp>
      <p:pic>
        <p:nvPicPr>
          <p:cNvPr id="1026" name="Picture 2" descr="G:\Иванченко апрель\8c260cfe-9966-4ec2-8ea4-08b3470bfa5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596" y="4786322"/>
            <a:ext cx="1303554" cy="173807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5" descr="G:\Иванченко апрель\b4918c74-0fcd-4d85-a0da-2ae1803a24d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3645024"/>
            <a:ext cx="2288349" cy="305113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G:\e86c6cdf-e301-482e-bc1c-c0620a4fb92f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9371" y="1170590"/>
            <a:ext cx="2196244" cy="292832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G:\Иванченко апрель\a1383715-e85c-4df3-86ea-1ea993152aa9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4368" y="3415993"/>
            <a:ext cx="2177225" cy="290296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G:\май 2024\РАБОТА май 2024\IMG_4744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1144" y="1476715"/>
            <a:ext cx="3088102" cy="231607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E:\10 мая  айфон\IMG_E7454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714612" y="1142984"/>
            <a:ext cx="1817686" cy="265552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075" name="Picture 3" descr="E:\10 мая  айфон\SFPS9560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643306" y="5143512"/>
            <a:ext cx="1928794" cy="1446596"/>
          </a:xfrm>
          <a:prstGeom prst="rect">
            <a:avLst/>
          </a:prstGeom>
          <a:noFill/>
        </p:spPr>
      </p:pic>
      <p:pic>
        <p:nvPicPr>
          <p:cNvPr id="3078" name="Picture 6" descr="E:\162APPLE\РАБОТА 1\IMG_E2609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14282" y="1000108"/>
            <a:ext cx="2640885" cy="228601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077" name="Picture 5" descr="E:\162APPLE\РАБОТА 1\IMG_2601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571472" y="3000372"/>
            <a:ext cx="1500180" cy="200024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165842113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414586" y="2576519"/>
            <a:ext cx="5133074" cy="1179562"/>
          </a:xfrm>
        </p:spPr>
        <p:txBody>
          <a:bodyPr/>
          <a:lstStyle/>
          <a:p>
            <a:r>
              <a:rPr lang="ru-RU" dirty="0"/>
              <a:t>По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8" name="Picture 4" descr="C:\Users\КДЦ\Desktop\Совет  женщин 2016\3419-1600x120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0327"/>
            <a:ext cx="9144001" cy="685799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 rot="10800000" flipV="1">
            <a:off x="899592" y="461665"/>
            <a:ext cx="763284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>
                <a:ln w="17780" cmpd="sng">
                  <a:noFill/>
                  <a:prstDash val="solid"/>
                  <a:miter lim="800000"/>
                </a:ln>
                <a:solidFill>
                  <a:srgbClr val="004C22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Adventure" panose="02000503020000020003" pitchFamily="2" charset="0"/>
              </a:rPr>
              <a:t>Фотовыставки</a:t>
            </a:r>
            <a:endParaRPr lang="ru-RU" sz="2400" b="1" i="1" dirty="0">
              <a:solidFill>
                <a:srgbClr val="004C22"/>
              </a:solidFill>
              <a:latin typeface="Adventure" panose="02000503020000020003" pitchFamily="2" charset="0"/>
            </a:endParaRPr>
          </a:p>
        </p:txBody>
      </p:sp>
      <p:pic>
        <p:nvPicPr>
          <p:cNvPr id="7170" name="Picture 2" descr="E:\ВЫСТАВКА\IMG_133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00694" y="1142984"/>
            <a:ext cx="2928926" cy="219669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171" name="Picture 3" descr="E:\ВЫСТАВКА\IMG_146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1560" y="963866"/>
            <a:ext cx="2810592" cy="210794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172" name="Picture 4" descr="E:\ВЫСТАВКА\IMG_588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00628" y="3929066"/>
            <a:ext cx="3357554" cy="251816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173" name="Picture 5" descr="E:\ВЫСТАВКА\IMG_591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67544" y="4149080"/>
            <a:ext cx="3857620" cy="258474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50" name="Picture 2" descr="E:\10 мая  айфон\IMG_E7273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714612" y="3071810"/>
            <a:ext cx="4143372" cy="189211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361654290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414586" y="2576519"/>
            <a:ext cx="5133074" cy="1179562"/>
          </a:xfrm>
        </p:spPr>
        <p:txBody>
          <a:bodyPr/>
          <a:lstStyle/>
          <a:p>
            <a:r>
              <a:rPr lang="ru-RU" dirty="0"/>
              <a:t>По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8" name="Picture 4" descr="C:\Users\КДЦ\Desktop\Совет  женщин 2016\3419-1600x120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0327"/>
            <a:ext cx="9144001" cy="685799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E:\ВЫСТАВКА\IMG_887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43504" y="214290"/>
            <a:ext cx="3286116" cy="246458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195" name="Picture 3" descr="E:\выставки\photo-2022-06-01-09-03-37 (1)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5720" y="428604"/>
            <a:ext cx="3643306" cy="273248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196" name="Picture 4" descr="E:\выставки\img_401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00628" y="3857628"/>
            <a:ext cx="3929058" cy="250983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197" name="Picture 5" descr="E:\фото  Н.М. Иванченко\ac5dad5e-9940-4ce8-b532-b294e76739bc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714612" y="2714620"/>
            <a:ext cx="2285998" cy="304799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198" name="Picture 6" descr="E:\фото Сидоровой\РАБОТА\IMG_1025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14282" y="4143380"/>
            <a:ext cx="2894082" cy="211381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361654290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414586" y="2576519"/>
            <a:ext cx="5133074" cy="1179562"/>
          </a:xfrm>
        </p:spPr>
        <p:txBody>
          <a:bodyPr/>
          <a:lstStyle/>
          <a:p>
            <a:r>
              <a:rPr lang="ru-RU" dirty="0"/>
              <a:t>По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8" name="Picture 4" descr="C:\Users\КДЦ\Desktop\Совет  женщин 2016\3419-1600x120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1" cy="685799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680441211"/>
              </p:ext>
            </p:extLst>
          </p:nvPr>
        </p:nvGraphicFramePr>
        <p:xfrm>
          <a:off x="214282" y="960120"/>
          <a:ext cx="8715436" cy="577516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4508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3650893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788193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266637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264633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</a:tblGrid>
              <a:tr h="593565">
                <a:tc>
                  <a:txBody>
                    <a:bodyPr/>
                    <a:lstStyle/>
                    <a:p>
                      <a:r>
                        <a:rPr lang="en-US" b="1" dirty="0"/>
                        <a:t>N </a:t>
                      </a:r>
                      <a:r>
                        <a:rPr lang="ru-RU" b="1" dirty="0" err="1"/>
                        <a:t>п</a:t>
                      </a:r>
                      <a:r>
                        <a:rPr lang="ru-RU" b="1" dirty="0"/>
                        <a:t>/</a:t>
                      </a:r>
                      <a:r>
                        <a:rPr lang="ru-RU" b="1" dirty="0" err="1"/>
                        <a:t>п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/>
                        <a:t>Наименование гранта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/>
                        <a:t>Год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/>
                        <a:t>Сумма      </a:t>
                      </a:r>
                      <a:r>
                        <a:rPr lang="ru-RU" sz="1600" b="1" dirty="0"/>
                        <a:t>(руб.)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43891">
                <a:tc>
                  <a:txBody>
                    <a:bodyPr/>
                    <a:lstStyle/>
                    <a:p>
                      <a:r>
                        <a:rPr lang="ru-RU" b="1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/>
                        <a:t>Наши ориентиры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/>
                        <a:t>областной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/>
                        <a:t>2016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/>
                        <a:t>40 000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43891">
                <a:tc>
                  <a:txBody>
                    <a:bodyPr/>
                    <a:lstStyle/>
                    <a:p>
                      <a:r>
                        <a:rPr lang="ru-RU" b="1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/>
                        <a:t>Селянка -2017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/>
                        <a:t>областной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/>
                        <a:t>2017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/>
                        <a:t>100 000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593565">
                <a:tc>
                  <a:txBody>
                    <a:bodyPr/>
                    <a:lstStyle/>
                    <a:p>
                      <a:r>
                        <a:rPr lang="ru-RU" b="1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/>
                        <a:t>СЕВЕРНАЯ ФЕЕВРИЯ. Сделай</a:t>
                      </a:r>
                      <a:r>
                        <a:rPr lang="ru-RU" b="1" baseline="0" dirty="0"/>
                        <a:t> свою жизнь интересней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/>
                        <a:t>президентский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/>
                        <a:t>2018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/>
                        <a:t>919 000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593565">
                <a:tc>
                  <a:txBody>
                    <a:bodyPr/>
                    <a:lstStyle/>
                    <a:p>
                      <a:r>
                        <a:rPr lang="ru-RU" b="1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/>
                        <a:t>Учителями славится</a:t>
                      </a:r>
                      <a:r>
                        <a:rPr lang="ru-RU" b="1" baseline="0" dirty="0"/>
                        <a:t> наш Северный район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/>
                        <a:t>районный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/>
                        <a:t>2018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/>
                        <a:t>15 000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43891">
                <a:tc>
                  <a:txBody>
                    <a:bodyPr/>
                    <a:lstStyle/>
                    <a:p>
                      <a:r>
                        <a:rPr lang="ru-RU" b="1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/>
                        <a:t>Мы - Славяне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/>
                        <a:t>областной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/>
                        <a:t>2019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/>
                        <a:t>100 000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593565">
                <a:tc>
                  <a:txBody>
                    <a:bodyPr/>
                    <a:lstStyle/>
                    <a:p>
                      <a:r>
                        <a:rPr lang="ru-RU" b="1" dirty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/>
                        <a:t>Женщина- судьбы святая милость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/>
                        <a:t>областной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/>
                        <a:t>2020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/>
                        <a:t>96 000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343891">
                <a:tc>
                  <a:txBody>
                    <a:bodyPr/>
                    <a:lstStyle/>
                    <a:p>
                      <a:r>
                        <a:rPr lang="ru-RU" b="1" dirty="0"/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/>
                        <a:t>30 лет Добра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/>
                        <a:t>областной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/>
                        <a:t>2020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/>
                        <a:t>40</a:t>
                      </a:r>
                      <a:r>
                        <a:rPr lang="ru-RU" b="1" baseline="0" dirty="0"/>
                        <a:t> </a:t>
                      </a:r>
                      <a:r>
                        <a:rPr lang="ru-RU" b="1" dirty="0"/>
                        <a:t>140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343891">
                <a:tc>
                  <a:txBody>
                    <a:bodyPr/>
                    <a:lstStyle/>
                    <a:p>
                      <a:r>
                        <a:rPr lang="ru-RU" b="1" dirty="0"/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/>
                        <a:t>Селянка-2021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/>
                        <a:t>районный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/>
                        <a:t>2021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/>
                        <a:t>20 000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343891">
                <a:tc>
                  <a:txBody>
                    <a:bodyPr/>
                    <a:lstStyle/>
                    <a:p>
                      <a:r>
                        <a:rPr lang="ru-RU" b="1" dirty="0"/>
                        <a:t>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/>
                        <a:t>Тепло в ладошках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/>
                        <a:t>президентский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/>
                        <a:t>2022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/>
                        <a:t>462 485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343891">
                <a:tc>
                  <a:txBody>
                    <a:bodyPr/>
                    <a:lstStyle/>
                    <a:p>
                      <a:r>
                        <a:rPr lang="ru-RU" b="1" dirty="0"/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/>
                        <a:t>Парта Героя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/>
                        <a:t>районный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/>
                        <a:t>2023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/>
                        <a:t>87 580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343891">
                <a:tc>
                  <a:txBody>
                    <a:bodyPr/>
                    <a:lstStyle/>
                    <a:p>
                      <a:r>
                        <a:rPr lang="ru-RU" b="1" dirty="0"/>
                        <a:t>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/>
                        <a:t>Русская песня- душа народа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/>
                        <a:t>районный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/>
                        <a:t>2023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/>
                        <a:t>19 900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  <a:tr h="343891">
                <a:tc>
                  <a:txBody>
                    <a:bodyPr/>
                    <a:lstStyle/>
                    <a:p>
                      <a:r>
                        <a:rPr lang="ru-RU" b="1" dirty="0"/>
                        <a:t>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/>
                        <a:t>Селянка </a:t>
                      </a:r>
                      <a:r>
                        <a:rPr lang="en-US" b="1" dirty="0"/>
                        <a:t>#3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/>
                        <a:t>районный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/>
                        <a:t>2024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/>
                        <a:t>100 000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12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857224" y="214290"/>
            <a:ext cx="717116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dirty="0">
                <a:ln w="17780" cmpd="sng">
                  <a:noFill/>
                  <a:prstDash val="solid"/>
                  <a:miter lim="800000"/>
                </a:ln>
                <a:solidFill>
                  <a:srgbClr val="004C22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Adventure" panose="02000503020000020003" pitchFamily="2" charset="0"/>
              </a:rPr>
              <a:t>Общая  сумма  грантов разных уровней составляет </a:t>
            </a:r>
          </a:p>
          <a:p>
            <a:pPr algn="ctr"/>
            <a:r>
              <a:rPr lang="ru-RU" sz="2000" b="1" i="1" dirty="0">
                <a:ln w="17780" cmpd="sng">
                  <a:noFill/>
                  <a:prstDash val="solid"/>
                  <a:miter lim="800000"/>
                </a:ln>
                <a:solidFill>
                  <a:srgbClr val="004C22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Adventure" panose="02000503020000020003" pitchFamily="2" charset="0"/>
              </a:rPr>
              <a:t>2 млн. 105 рублей   </a:t>
            </a:r>
            <a:endParaRPr lang="ru-RU" sz="2000" dirty="0"/>
          </a:p>
        </p:txBody>
      </p:sp>
    </p:spTree>
    <p:extLst>
      <p:ext uri="{BB962C8B-B14F-4D97-AF65-F5344CB8AC3E}">
        <p14:creationId xmlns="" xmlns:p14="http://schemas.microsoft.com/office/powerpoint/2010/main" val="65859701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71472" y="571480"/>
            <a:ext cx="8072494" cy="5759176"/>
          </a:xfrm>
        </p:spPr>
        <p:txBody>
          <a:bodyPr/>
          <a:lstStyle/>
          <a:p>
            <a:pPr algn="just"/>
            <a:r>
              <a:rPr lang="ru-RU" sz="2400" b="1" i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       </a:t>
            </a:r>
            <a:r>
              <a:rPr lang="ru-RU" sz="2000" b="1" i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Цель проекта -создание условий для формирования у детей и подростков уважительного отношения к истории Отечества на примере  героических образов односельчан,  напомнить обучающимся о земляке-Герое, выпускнике школы, совершившем доблестный поступок, проявивший личное мужество и готовность к самопожертвованию</a:t>
            </a:r>
            <a:br>
              <a:rPr lang="ru-RU" sz="2000" b="1" i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</a:br>
            <a:r>
              <a:rPr lang="ru-RU" sz="2000" b="1" i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/>
            </a:r>
            <a:br>
              <a:rPr lang="ru-RU" sz="2000" b="1" i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</a:br>
            <a:r>
              <a:rPr lang="ru-RU" sz="2000" b="1" i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   «Парта Героя» - это ученический стол, на котором размещены фотография Героя, информация о фактах его биографии и заслугах.  Право сидеть за Партой Героя будет присуждаться обучающимся за отличные оценки, а также проявившие себя в полезных делах по итогам четверти, года </a:t>
            </a:r>
            <a:br>
              <a:rPr lang="ru-RU" sz="2000" b="1" i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</a:br>
            <a:r>
              <a:rPr lang="ru-RU" sz="2000" b="1" i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/>
            </a:r>
            <a:br>
              <a:rPr lang="ru-RU" sz="2000" b="1" i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</a:br>
            <a:r>
              <a:rPr lang="ru-RU" sz="2000" b="1" i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     В 7 школах района   установлены 9 Парт, посвященных Героям Великой Отечественной войны, участникам афганской и чеченской войн, Героям СВО.  </a:t>
            </a:r>
            <a:br>
              <a:rPr lang="ru-RU" sz="2000" b="1" i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</a:br>
            <a:r>
              <a:rPr lang="ru-RU" sz="2000" b="1" i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          </a:t>
            </a:r>
            <a:r>
              <a:rPr lang="ru-RU" sz="2000" b="1" i="1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/>
            </a:r>
            <a:br>
              <a:rPr lang="ru-RU" sz="2000" b="1" i="1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</a:br>
            <a:r>
              <a:rPr lang="ru-RU" sz="2000" b="1" i="1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 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 flipH="1">
            <a:off x="10001288" y="6215082"/>
            <a:ext cx="71438" cy="357190"/>
          </a:xfrm>
        </p:spPr>
        <p:txBody>
          <a:bodyPr>
            <a:normAutofit fontScale="62500" lnSpcReduction="20000"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675169371"/>
      </p:ext>
    </p:extLst>
  </p:cSld>
  <p:clrMapOvr>
    <a:masterClrMapping/>
  </p:clrMapOvr>
  <p:transition spd="slow"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28728" y="489496"/>
            <a:ext cx="7275630" cy="3462339"/>
          </a:xfrm>
        </p:spPr>
        <p:txBody>
          <a:bodyPr/>
          <a:lstStyle/>
          <a:p>
            <a:r>
              <a:rPr lang="ru-RU" sz="1800" b="1" dirty="0">
                <a:effectLst/>
              </a:rPr>
              <a:t>дважды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9501222" cy="2958275"/>
          </a:xfrm>
        </p:spPr>
        <p:txBody>
          <a:bodyPr>
            <a:normAutofit/>
          </a:bodyPr>
          <a:lstStyle/>
          <a:p>
            <a:r>
              <a:rPr lang="ru-RU" sz="1800" b="1" i="1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«Парта Героя»</a:t>
            </a:r>
          </a:p>
          <a:p>
            <a:r>
              <a:rPr lang="ru-RU" sz="1800" b="1" i="1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Бугаёва Александра Лаврентьевича, Героя Советского Союза ,</a:t>
            </a:r>
          </a:p>
          <a:p>
            <a:r>
              <a:rPr lang="ru-RU" sz="1800" b="1" i="1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МКОУ </a:t>
            </a:r>
            <a:r>
              <a:rPr lang="ru-RU" sz="1800" b="1" i="1" dirty="0" err="1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Биазинской</a:t>
            </a:r>
            <a:r>
              <a:rPr lang="ru-RU" sz="1800" b="1" i="1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800" b="1" i="1" dirty="0" err="1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сош</a:t>
            </a:r>
            <a:endParaRPr lang="ru-RU" sz="1800" b="1" i="1" dirty="0">
              <a:solidFill>
                <a:schemeClr val="bg2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sz="1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dirty="0"/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55727" y="5214950"/>
            <a:ext cx="5722900" cy="164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0" name="Picture 2" descr="E:\ОТКРЫТИЕ ПАРТЫ ГЕРОЯ\Парты Героя Харитонов М и Бугаев\Парта героя_Бугаев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071546"/>
            <a:ext cx="9144000" cy="421832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566233939"/>
      </p:ext>
    </p:extLst>
  </p:cSld>
  <p:clrMapOvr>
    <a:masterClrMapping/>
  </p:clrMapOvr>
  <p:transition spd="slow"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28728" y="489496"/>
            <a:ext cx="7275630" cy="3462339"/>
          </a:xfrm>
        </p:spPr>
        <p:txBody>
          <a:bodyPr/>
          <a:lstStyle/>
          <a:p>
            <a:r>
              <a:rPr lang="ru-RU" sz="1800" b="1" dirty="0">
                <a:effectLst/>
              </a:rPr>
              <a:t>дважды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9501222" cy="2958275"/>
          </a:xfrm>
        </p:spPr>
        <p:txBody>
          <a:bodyPr>
            <a:normAutofit/>
          </a:bodyPr>
          <a:lstStyle/>
          <a:p>
            <a:r>
              <a:rPr lang="ru-RU" sz="1800" b="1" i="1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«Парта Героя»  </a:t>
            </a:r>
          </a:p>
          <a:p>
            <a:r>
              <a:rPr lang="ru-RU" sz="1800" b="1" i="1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Харитонова Михаила Андреевича,</a:t>
            </a:r>
          </a:p>
          <a:p>
            <a:r>
              <a:rPr lang="ru-RU" sz="1800" b="1" i="1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награжденного орденом  Красной Звезды  (посмертно)</a:t>
            </a:r>
            <a:endParaRPr lang="ru-RU" dirty="0"/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55727" y="5214950"/>
            <a:ext cx="5722900" cy="164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6" name="Picture 2" descr="G:\ОТКРЫТИЕ ПАРТЫ ГЕРОЯ\Парты Героя Харитонов М и Бугаев\Парта героя_Харитонов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14412"/>
            <a:ext cx="9115661" cy="420490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566233939"/>
      </p:ext>
    </p:extLst>
  </p:cSld>
  <p:clrMapOvr>
    <a:masterClrMapping/>
  </p:clrMapOvr>
  <p:transition spd="slow">
    <p:fad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44234" y="431004"/>
            <a:ext cx="8499766" cy="5940942"/>
          </a:xfrm>
        </p:spPr>
        <p:txBody>
          <a:bodyPr/>
          <a:lstStyle/>
          <a:p>
            <a:pPr lvl="0">
              <a:spcBef>
                <a:spcPct val="20000"/>
              </a:spcBef>
            </a:pPr>
            <a:endParaRPr lang="ru-RU" sz="1800" b="1" dirty="0">
              <a:effectLst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076055" y="476672"/>
            <a:ext cx="3960441" cy="2481603"/>
          </a:xfrm>
        </p:spPr>
        <p:txBody>
          <a:bodyPr>
            <a:normAutofit/>
          </a:bodyPr>
          <a:lstStyle/>
          <a:p>
            <a:r>
              <a:rPr lang="ru-RU" sz="1800" b="1" i="1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Зиновенко Светлана Анатольевна, директор школы, поделилась своими воспоминаниями об однокласснике Харитонове Михаиле Андреевиче. </a:t>
            </a:r>
          </a:p>
        </p:txBody>
      </p:sp>
      <p:pic>
        <p:nvPicPr>
          <p:cNvPr id="3074" name="Picture 2" descr="G:\ПАРТА ГЕРОЯ БИАЗА\1b9aae5a-d89d-4172-8690-be74cd4cc86c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60648"/>
            <a:ext cx="3894293" cy="292072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G:\ПАРТА ГЕРОЯ БИАЗА\95c48a19-6a3f-473a-9bdf-60df2afed8ca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7139" y="2493818"/>
            <a:ext cx="5170837" cy="387812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991301977"/>
      </p:ext>
    </p:extLst>
  </p:cSld>
  <p:clrMapOvr>
    <a:masterClrMapping/>
  </p:clrMapOvr>
  <p:transition spd="slow"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28728" y="489496"/>
            <a:ext cx="7275630" cy="3462339"/>
          </a:xfrm>
        </p:spPr>
        <p:txBody>
          <a:bodyPr/>
          <a:lstStyle/>
          <a:p>
            <a:r>
              <a:rPr lang="ru-RU" sz="1800" b="1" dirty="0">
                <a:effectLst/>
              </a:rPr>
              <a:t>дважды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9501222" cy="2958275"/>
          </a:xfrm>
        </p:spPr>
        <p:txBody>
          <a:bodyPr>
            <a:normAutofit/>
          </a:bodyPr>
          <a:lstStyle/>
          <a:p>
            <a:r>
              <a:rPr lang="ru-RU" sz="18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«Парта Героя»  </a:t>
            </a:r>
          </a:p>
          <a:p>
            <a:r>
              <a:rPr lang="ru-RU" sz="1800" b="1" i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Закамского</a:t>
            </a:r>
            <a:r>
              <a:rPr lang="ru-RU" sz="18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Алексея Алексеевича, </a:t>
            </a:r>
          </a:p>
          <a:p>
            <a:r>
              <a:rPr lang="ru-RU" sz="18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награждённого Орденом Красной Звезды,</a:t>
            </a:r>
          </a:p>
          <a:p>
            <a:r>
              <a:rPr lang="ru-RU" sz="18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 МКОУ </a:t>
            </a:r>
            <a:r>
              <a:rPr lang="ru-RU" sz="1800" b="1" i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Коб-Кордоновской</a:t>
            </a:r>
            <a:r>
              <a:rPr lang="ru-RU" sz="18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800" b="1" i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ош</a:t>
            </a:r>
            <a:r>
              <a:rPr lang="ru-RU" sz="18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, </a:t>
            </a:r>
          </a:p>
          <a:p>
            <a:endParaRPr lang="ru-RU" dirty="0"/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55727" y="5214950"/>
            <a:ext cx="5722900" cy="164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57356" y="5214950"/>
            <a:ext cx="5722900" cy="164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2" descr="E:\ОТКРЫТИЕ ПАРТЫ ГЕРОЯ\Парта героя Закамский АА\Парта героя_Закамский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428736"/>
            <a:ext cx="9144000" cy="421673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566233939"/>
      </p:ext>
    </p:extLst>
  </p:cSld>
  <p:clrMapOvr>
    <a:masterClrMapping/>
  </p:clrMapOvr>
  <p:transition spd="slow">
    <p:fad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28728" y="489496"/>
            <a:ext cx="7275630" cy="3462339"/>
          </a:xfrm>
        </p:spPr>
        <p:txBody>
          <a:bodyPr/>
          <a:lstStyle/>
          <a:p>
            <a:endParaRPr lang="ru-RU" sz="1800" b="1" dirty="0">
              <a:effectLst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79512" y="188640"/>
            <a:ext cx="8424936" cy="2769635"/>
          </a:xfrm>
        </p:spPr>
        <p:txBody>
          <a:bodyPr>
            <a:norm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800" b="1" i="1" dirty="0">
                <a:solidFill>
                  <a:srgbClr val="2F5897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На торжественном  мероприятии  присутствовали родные и близкие </a:t>
            </a:r>
            <a:r>
              <a:rPr lang="ru-RU" sz="1800" b="1" i="1" dirty="0" err="1">
                <a:solidFill>
                  <a:srgbClr val="2F5897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Закамского</a:t>
            </a:r>
            <a:r>
              <a:rPr lang="ru-RU" sz="1800" b="1" i="1" dirty="0">
                <a:solidFill>
                  <a:srgbClr val="2F5897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Алексея Алексеевича- </a:t>
            </a:r>
            <a:r>
              <a:rPr lang="ru-RU" sz="1800" b="1" i="1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  <a:cs typeface="Times New Roman"/>
              </a:rPr>
              <a:t>Добровольский Николай Александрович (дядя), Васильева Вера Геннадьевна (тетя), </a:t>
            </a:r>
            <a:r>
              <a:rPr lang="ru-RU" sz="1800" b="1" i="1" dirty="0" err="1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  <a:cs typeface="Times New Roman"/>
              </a:rPr>
              <a:t>Чуварина</a:t>
            </a:r>
            <a:r>
              <a:rPr lang="ru-RU" sz="1800" b="1" i="1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  <a:cs typeface="Times New Roman"/>
              </a:rPr>
              <a:t> Оксана Михайловна (сестра</a:t>
            </a:r>
            <a:r>
              <a:rPr lang="ru-RU" sz="1800" b="1" i="1" dirty="0">
                <a:solidFill>
                  <a:srgbClr val="E4E9EF">
                    <a:lumMod val="2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  <a:cs typeface="Times New Roman"/>
              </a:rPr>
              <a:t>), </a:t>
            </a:r>
            <a:r>
              <a:rPr lang="ru-RU" sz="1800" b="1" i="1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  <a:cs typeface="Times New Roman"/>
              </a:rPr>
              <a:t>которые  рассказали об Алексее Алексеевиче, как о добром, отзывчивом человеке.</a:t>
            </a:r>
          </a:p>
          <a:p>
            <a:pPr lvl="0" algn="just"/>
            <a:endParaRPr lang="ru-RU" sz="1800" b="1" i="1" dirty="0">
              <a:solidFill>
                <a:srgbClr val="2F5897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50" name="Picture 2" descr="G:\ОТКРЫТИЕ ПАРТЫ ГЕРОЯ\Парта героя Закамский АА\хорошие\WhatsApp Image 2023-07-04 at 14.58.20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7" y="1968725"/>
            <a:ext cx="4681829" cy="263251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G:\ОТКРЫТИЕ ПАРТЫ ГЕРОЯ\Парта героя Закамский АА\хорошие\WhatsApp Image 2023-07-04 at 15.00.39 (1).jpe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340" t="24551" r="-3340" b="-31285"/>
          <a:stretch/>
        </p:blipFill>
        <p:spPr bwMode="auto">
          <a:xfrm>
            <a:off x="4860031" y="2070524"/>
            <a:ext cx="4090611" cy="327456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G:\ОТКРЫТИЕ ПАРТЫ ГЕРОЯ\Парта героя Закамский АА\фото с открытия\WhatsApp Image 2023-07-04 at 15.00.38 (1).jpe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20747"/>
          <a:stretch/>
        </p:blipFill>
        <p:spPr bwMode="auto">
          <a:xfrm>
            <a:off x="462582" y="4077072"/>
            <a:ext cx="4165026" cy="247569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-6144" t="20353" r="-1"/>
          <a:stretch/>
        </p:blipFill>
        <p:spPr bwMode="auto">
          <a:xfrm>
            <a:off x="5334000" y="4601242"/>
            <a:ext cx="2712837" cy="205129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982490486"/>
      </p:ext>
    </p:extLst>
  </p:cSld>
  <p:clrMapOvr>
    <a:masterClrMapping/>
  </p:clrMapOvr>
  <p:transition spd="slow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flipV="1">
            <a:off x="10116615" y="-319314"/>
            <a:ext cx="101441" cy="104976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 flipV="1">
            <a:off x="457200" y="1484784"/>
            <a:ext cx="3394720" cy="50329"/>
          </a:xfrm>
        </p:spPr>
        <p:txBody>
          <a:bodyPr>
            <a:normAutofit fontScale="25000" lnSpcReduction="20000"/>
          </a:bodyPr>
          <a:lstStyle/>
          <a:p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-171400"/>
            <a:ext cx="3239343" cy="171400"/>
          </a:xfrm>
        </p:spPr>
        <p:txBody>
          <a:bodyPr>
            <a:normAutofit fontScale="25000" lnSpcReduction="20000"/>
          </a:bodyPr>
          <a:lstStyle/>
          <a:p>
            <a:endParaRPr lang="ru-RU" dirty="0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5580112" y="404664"/>
            <a:ext cx="2852212" cy="6516022"/>
          </a:xfrm>
        </p:spPr>
        <p:txBody>
          <a:bodyPr>
            <a:normAutofit lnSpcReduction="10000"/>
          </a:bodyPr>
          <a:lstStyle/>
          <a:p>
            <a:pPr algn="ctr"/>
            <a:r>
              <a:rPr lang="ru-RU" b="1" dirty="0">
                <a:solidFill>
                  <a:schemeClr val="accent5">
                    <a:lumMod val="50000"/>
                  </a:schemeClr>
                </a:solidFill>
                <a:latin typeface="Monotype Corsiva" panose="03010101010201010101" pitchFamily="66" charset="0"/>
                <a:ea typeface="Calibri"/>
                <a:cs typeface="Times New Roman"/>
              </a:rPr>
              <a:t>Эмблема Местной общественной Организации «Совет женщин Северного района Новосибирской области» утверждена на конференции  08.02.2019 г</a:t>
            </a:r>
            <a:br>
              <a:rPr lang="ru-RU" b="1" dirty="0">
                <a:solidFill>
                  <a:schemeClr val="accent5">
                    <a:lumMod val="50000"/>
                  </a:schemeClr>
                </a:solidFill>
                <a:latin typeface="Monotype Corsiva" panose="03010101010201010101" pitchFamily="66" charset="0"/>
                <a:ea typeface="Calibri"/>
                <a:cs typeface="Times New Roman"/>
              </a:rPr>
            </a:br>
            <a:r>
              <a:rPr lang="ru-RU" b="1" dirty="0">
                <a:solidFill>
                  <a:schemeClr val="accent5">
                    <a:lumMod val="50000"/>
                  </a:schemeClr>
                </a:solidFill>
                <a:latin typeface="Monotype Corsiva" panose="03010101010201010101" pitchFamily="66" charset="0"/>
                <a:ea typeface="Calibri"/>
                <a:cs typeface="Times New Roman"/>
              </a:rPr>
              <a:t>Автор  эмблемы - </a:t>
            </a:r>
            <a:r>
              <a:rPr lang="ru-RU" b="1" dirty="0" err="1">
                <a:solidFill>
                  <a:schemeClr val="accent5">
                    <a:lumMod val="50000"/>
                  </a:schemeClr>
                </a:solidFill>
                <a:latin typeface="Monotype Corsiva" panose="03010101010201010101" pitchFamily="66" charset="0"/>
                <a:ea typeface="Calibri"/>
                <a:cs typeface="Times New Roman"/>
              </a:rPr>
              <a:t>Подрядчикова</a:t>
            </a:r>
            <a:r>
              <a:rPr lang="ru-RU" b="1" dirty="0">
                <a:solidFill>
                  <a:schemeClr val="accent5">
                    <a:lumMod val="50000"/>
                  </a:schemeClr>
                </a:solidFill>
                <a:latin typeface="Monotype Corsiva" panose="03010101010201010101" pitchFamily="66" charset="0"/>
                <a:ea typeface="Calibri"/>
                <a:cs typeface="Times New Roman"/>
              </a:rPr>
              <a:t>  Анна  Николаевна, член женсовета села  Бергуль (председатель  Тихонова Татьяна Матвеевна)</a:t>
            </a:r>
            <a:endParaRPr lang="ru-RU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296" y="836712"/>
            <a:ext cx="5373824" cy="42744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791277529"/>
      </p:ext>
    </p:extLst>
  </p:cSld>
  <p:clrMapOvr>
    <a:masterClrMapping/>
  </p:clrMapOvr>
  <p:transition spd="slow">
    <p:fad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28728" y="489496"/>
            <a:ext cx="7275630" cy="3462339"/>
          </a:xfrm>
        </p:spPr>
        <p:txBody>
          <a:bodyPr/>
          <a:lstStyle/>
          <a:p>
            <a:endParaRPr lang="ru-RU" sz="1800" b="1" dirty="0">
              <a:effectLst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57158" y="188641"/>
            <a:ext cx="8429684" cy="1382972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ru-RU" sz="20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«Парта Героя»  </a:t>
            </a:r>
          </a:p>
          <a:p>
            <a:pPr>
              <a:spcBef>
                <a:spcPts val="0"/>
              </a:spcBef>
            </a:pPr>
            <a:r>
              <a:rPr lang="ru-RU" sz="20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Казанцева Александра Александровича,</a:t>
            </a:r>
          </a:p>
          <a:p>
            <a:pPr>
              <a:spcBef>
                <a:spcPts val="0"/>
              </a:spcBef>
            </a:pPr>
            <a:r>
              <a:rPr lang="ru-RU" sz="20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награжденного орденом Мужества (посмертно), </a:t>
            </a:r>
          </a:p>
          <a:p>
            <a:pPr>
              <a:spcBef>
                <a:spcPts val="0"/>
              </a:spcBef>
            </a:pPr>
            <a:r>
              <a:rPr lang="ru-RU" sz="20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МКОУ Верх-Красноярской </a:t>
            </a:r>
            <a:r>
              <a:rPr lang="ru-RU" sz="2000" b="1" i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сош</a:t>
            </a:r>
            <a:endParaRPr lang="ru-RU" sz="2000" i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785926"/>
            <a:ext cx="9144001" cy="38282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28860" y="5564086"/>
            <a:ext cx="4506825" cy="12939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1566233939"/>
      </p:ext>
    </p:extLst>
  </p:cSld>
  <p:clrMapOvr>
    <a:masterClrMapping/>
  </p:clrMapOvr>
  <p:transition spd="slow">
    <p:fad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28728" y="489496"/>
            <a:ext cx="7275630" cy="3462339"/>
          </a:xfrm>
        </p:spPr>
        <p:txBody>
          <a:bodyPr/>
          <a:lstStyle/>
          <a:p>
            <a:endParaRPr lang="ru-RU" sz="1800" b="1" dirty="0">
              <a:effectLst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85720" y="214290"/>
            <a:ext cx="9144064" cy="1357321"/>
          </a:xfrm>
        </p:spPr>
        <p:txBody>
          <a:bodyPr>
            <a:normAutofit fontScale="47500" lnSpcReduction="20000"/>
          </a:bodyPr>
          <a:lstStyle/>
          <a:p>
            <a:r>
              <a:rPr lang="ru-RU" sz="44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«Парта Героя»  </a:t>
            </a:r>
          </a:p>
          <a:p>
            <a:r>
              <a:rPr lang="ru-RU" sz="44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Казанцева Юрия Дмитриевича, </a:t>
            </a:r>
          </a:p>
          <a:p>
            <a:r>
              <a:rPr lang="ru-RU" sz="44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награжденного  орденом Мужества,</a:t>
            </a:r>
          </a:p>
          <a:p>
            <a:r>
              <a:rPr lang="ru-RU" sz="44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  МКОУ </a:t>
            </a:r>
            <a:r>
              <a:rPr lang="ru-RU" sz="4400" b="1" i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Верх-Красноярской</a:t>
            </a:r>
            <a:r>
              <a:rPr lang="ru-RU" sz="44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4400" b="1" i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сош</a:t>
            </a:r>
            <a:r>
              <a:rPr lang="ru-RU" sz="44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</a:p>
          <a:p>
            <a:endParaRPr lang="ru-RU" sz="18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 descr="E:\ПАРТЫ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714488"/>
            <a:ext cx="9144000" cy="4694850"/>
          </a:xfrm>
          <a:prstGeom prst="rect">
            <a:avLst/>
          </a:prstGeom>
          <a:noFill/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71736" y="5543578"/>
            <a:ext cx="4578263" cy="13144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1566233939"/>
      </p:ext>
    </p:extLst>
  </p:cSld>
  <p:clrMapOvr>
    <a:masterClrMapping/>
  </p:clrMapOvr>
  <p:transition spd="slow">
    <p:fad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-3000428" y="4286256"/>
            <a:ext cx="7275630" cy="3462339"/>
          </a:xfrm>
        </p:spPr>
        <p:txBody>
          <a:bodyPr/>
          <a:lstStyle/>
          <a:p>
            <a:r>
              <a:rPr lang="ru-RU" sz="1800" b="1">
                <a:effectLst/>
              </a:rPr>
              <a:t>ёё</a:t>
            </a:r>
            <a:endParaRPr lang="ru-RU" sz="1800" b="1" dirty="0">
              <a:effectLst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00034" y="254701"/>
            <a:ext cx="8429684" cy="2958275"/>
          </a:xfrm>
        </p:spPr>
        <p:txBody>
          <a:bodyPr>
            <a:normAutofit/>
          </a:bodyPr>
          <a:lstStyle/>
          <a:p>
            <a:pPr algn="just"/>
            <a:r>
              <a:rPr lang="ru-RU" sz="1800" b="1" i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На торжественном мероприятии присутствовали Нина Григорьевна (мама Казанцева А.А.),  Полина Дмитриевна (сестра Казанцева Ю.Д.), так же  учитель Верх- Красноярской средней школы Смык Лилия Андреевна и глава Верх-Красноярской сельской администрации Клещенко Сергей Александрович</a:t>
            </a:r>
            <a:r>
              <a:rPr lang="ru-RU" sz="1800" b="1" i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.           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2071678"/>
            <a:ext cx="5972146" cy="308677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29190" y="4043092"/>
            <a:ext cx="4000496" cy="238491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1566233939"/>
      </p:ext>
    </p:extLst>
  </p:cSld>
  <p:clrMapOvr>
    <a:masterClrMapping/>
  </p:clrMapOvr>
  <p:transition spd="slow">
    <p:fad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-3000428" y="4286256"/>
            <a:ext cx="7275630" cy="3462339"/>
          </a:xfrm>
        </p:spPr>
        <p:txBody>
          <a:bodyPr/>
          <a:lstStyle/>
          <a:p>
            <a:r>
              <a:rPr lang="ru-RU" sz="1800" b="1">
                <a:effectLst/>
              </a:rPr>
              <a:t>ёё</a:t>
            </a:r>
            <a:endParaRPr lang="ru-RU" sz="1800" b="1" dirty="0">
              <a:effectLst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55576" y="254701"/>
            <a:ext cx="2808312" cy="2958275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4810" y="3500438"/>
            <a:ext cx="4714876" cy="303638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285728"/>
            <a:ext cx="6569967" cy="280455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4282" y="3500438"/>
            <a:ext cx="3880265" cy="245184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1566233939"/>
      </p:ext>
    </p:extLst>
  </p:cSld>
  <p:clrMapOvr>
    <a:masterClrMapping/>
  </p:clrMapOvr>
  <p:transition spd="slow">
    <p:fad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85720" y="1214422"/>
            <a:ext cx="7672414" cy="4446826"/>
          </a:xfrm>
        </p:spPr>
        <p:txBody>
          <a:bodyPr/>
          <a:lstStyle/>
          <a:p>
            <a:r>
              <a:rPr lang="ru-RU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\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85720" y="1"/>
            <a:ext cx="8501122" cy="5786454"/>
          </a:xfrm>
        </p:spPr>
        <p:txBody>
          <a:bodyPr>
            <a:normAutofit/>
          </a:bodyPr>
          <a:lstStyle/>
          <a:p>
            <a:r>
              <a:rPr lang="ru-RU" sz="1800" b="1" i="1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«Парта Героя»    </a:t>
            </a:r>
          </a:p>
          <a:p>
            <a:r>
              <a:rPr lang="ru-RU" sz="1800" b="1" i="1" dirty="0" err="1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Симаева</a:t>
            </a:r>
            <a:r>
              <a:rPr lang="ru-RU" sz="1800" b="1" i="1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Дмитрия Вячеславовича, </a:t>
            </a:r>
          </a:p>
          <a:p>
            <a:r>
              <a:rPr lang="ru-RU" sz="1800" b="1" i="1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дважды награжденного орденом Мужества ,</a:t>
            </a:r>
          </a:p>
          <a:p>
            <a:r>
              <a:rPr lang="ru-RU" sz="1800" b="1" i="1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МКОУ </a:t>
            </a:r>
            <a:r>
              <a:rPr lang="ru-RU" sz="1800" b="1" i="1" dirty="0" err="1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Новотроицкой</a:t>
            </a:r>
            <a:r>
              <a:rPr lang="ru-RU" sz="1800" b="1" i="1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800" b="1" i="1" dirty="0" err="1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ош</a:t>
            </a:r>
            <a:endParaRPr lang="ru-RU" sz="1800" b="1" i="1" dirty="0">
              <a:solidFill>
                <a:schemeClr val="bg2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357298"/>
            <a:ext cx="8923242" cy="38043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71604" y="5153888"/>
            <a:ext cx="5935585" cy="1704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2132181102"/>
      </p:ext>
    </p:extLst>
  </p:cSld>
  <p:clrMapOvr>
    <a:masterClrMapping/>
  </p:clrMapOvr>
  <p:transition spd="slow">
    <p:fade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85786" y="1214422"/>
            <a:ext cx="7672414" cy="4446826"/>
          </a:xfrm>
        </p:spPr>
        <p:txBody>
          <a:bodyPr/>
          <a:lstStyle/>
          <a:p>
            <a:r>
              <a:rPr lang="ru-RU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\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85720" y="254701"/>
            <a:ext cx="8501122" cy="5531753"/>
          </a:xfrm>
        </p:spPr>
        <p:txBody>
          <a:bodyPr/>
          <a:lstStyle/>
          <a:p>
            <a:pPr algn="just"/>
            <a:r>
              <a:rPr lang="ru-RU" b="1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      </a:t>
            </a:r>
            <a:r>
              <a:rPr lang="ru-RU" sz="1800" b="1" i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 торжественном  мероприятии присутствовали родители Дмитрия – Надежда Дмитриевна, Вячеслав Леонидович, воспитавшие в Герое любящего сына, брата, мужа, отца,  которым гордится семья, школа, район, Россия, родные и близкие Дмитрия, а также первая учительница Ковалева Елена Владимировна,   классный руководитель </a:t>
            </a:r>
            <a:r>
              <a:rPr lang="ru-RU" sz="1800" b="1" i="1" dirty="0" err="1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Штрауб</a:t>
            </a:r>
            <a:r>
              <a:rPr lang="ru-RU" sz="1800" b="1" i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Галина Валентиновна и  односельчане</a:t>
            </a:r>
            <a:r>
              <a:rPr lang="ru-RU" sz="18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pPr algn="just"/>
            <a:r>
              <a:rPr lang="ru-RU" sz="18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</a:t>
            </a:r>
          </a:p>
        </p:txBody>
      </p:sp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2305" y="2357430"/>
            <a:ext cx="7544373" cy="426728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2132181102"/>
      </p:ext>
    </p:extLst>
  </p:cSld>
  <p:clrMapOvr>
    <a:masterClrMapping/>
  </p:clrMapOvr>
  <p:transition spd="slow">
    <p:fade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28728" y="489496"/>
            <a:ext cx="7275630" cy="3462339"/>
          </a:xfrm>
        </p:spPr>
        <p:txBody>
          <a:bodyPr/>
          <a:lstStyle/>
          <a:p>
            <a:endParaRPr lang="ru-RU" sz="1800" b="1" dirty="0">
              <a:effectLst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55576" y="254701"/>
            <a:ext cx="2808312" cy="2958275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285728"/>
            <a:ext cx="3927447" cy="261175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72552" y="3286124"/>
            <a:ext cx="3304618" cy="307183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29190" y="214290"/>
            <a:ext cx="3643338" cy="273250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259632" y="3286124"/>
            <a:ext cx="3929058" cy="304430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1566233939"/>
      </p:ext>
    </p:extLst>
  </p:cSld>
  <p:clrMapOvr>
    <a:masterClrMapping/>
  </p:clrMapOvr>
  <p:transition spd="slow">
    <p:fade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00166" y="4929198"/>
            <a:ext cx="5935585" cy="1704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85786" y="1214422"/>
            <a:ext cx="7672414" cy="4446826"/>
          </a:xfrm>
        </p:spPr>
        <p:txBody>
          <a:bodyPr/>
          <a:lstStyle/>
          <a:p>
            <a:r>
              <a:rPr lang="ru-RU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\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42910" y="285728"/>
            <a:ext cx="8501090" cy="5674629"/>
          </a:xfrm>
        </p:spPr>
        <p:txBody>
          <a:bodyPr>
            <a:normAutofit/>
          </a:bodyPr>
          <a:lstStyle/>
          <a:p>
            <a:r>
              <a:rPr lang="ru-RU" sz="1800" b="1" i="1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600" b="1" i="1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«Парты Героя» </a:t>
            </a:r>
          </a:p>
          <a:p>
            <a:r>
              <a:rPr lang="ru-RU" sz="1600" b="1" i="1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Суркова Данилы Игоревича, награжденного </a:t>
            </a:r>
          </a:p>
          <a:p>
            <a:r>
              <a:rPr lang="ru-RU" sz="1600" b="1" i="1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медалями «За отвагу», «За боевые отличия» </a:t>
            </a:r>
          </a:p>
          <a:p>
            <a:r>
              <a:rPr lang="ru-RU" sz="1800" b="1" i="1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МКОУ Остяцкой </a:t>
            </a:r>
            <a:r>
              <a:rPr lang="ru-RU" sz="1800" b="1" i="1" dirty="0" err="1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ош</a:t>
            </a:r>
            <a:endParaRPr lang="ru-RU" sz="1800" b="1" i="1" dirty="0">
              <a:solidFill>
                <a:schemeClr val="bg2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074" name="Picture 2" descr="E:\Парта героя Сурков Д\Парта героя_сурков(1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285860"/>
            <a:ext cx="9144000" cy="381166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132181102"/>
      </p:ext>
    </p:extLst>
  </p:cSld>
  <p:clrMapOvr>
    <a:masterClrMapping/>
  </p:clrMapOvr>
  <p:transition spd="slow">
    <p:fade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85786" y="1214422"/>
            <a:ext cx="7672414" cy="4446826"/>
          </a:xfrm>
        </p:spPr>
        <p:txBody>
          <a:bodyPr/>
          <a:lstStyle/>
          <a:p>
            <a:r>
              <a:rPr lang="ru-RU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\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85720" y="254701"/>
            <a:ext cx="8501122" cy="5531753"/>
          </a:xfrm>
        </p:spPr>
        <p:txBody>
          <a:bodyPr>
            <a:norm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800" b="1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         </a:t>
            </a:r>
            <a:r>
              <a:rPr lang="ru-RU" sz="1800" b="1" i="1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 торжественном  мероприятии присутствовали родители Данилы – Татьяна Григорьевна, Игорь Николаевич, воспитавшие в Герое любящего сына, брата,   которым гордится семья, школа, район, Россия, а также первая учительница </a:t>
            </a:r>
            <a:r>
              <a:rPr lang="ru-RU" sz="18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  <a:cs typeface="Times New Roman"/>
              </a:rPr>
              <a:t>Веселова Валентина Ильинична, </a:t>
            </a:r>
            <a:r>
              <a:rPr lang="ru-RU" sz="1800" b="1" i="1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классный руководитель </a:t>
            </a:r>
            <a:r>
              <a:rPr lang="ru-RU" sz="1800" b="1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</a:rPr>
              <a:t>Деркач</a:t>
            </a:r>
            <a:r>
              <a:rPr lang="ru-RU" sz="18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</a:rPr>
              <a:t> Наталья Васильевна</a:t>
            </a:r>
            <a:r>
              <a:rPr lang="ru-RU" sz="1800" b="1" i="1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</a:t>
            </a:r>
            <a:r>
              <a:rPr lang="ru-RU" sz="1800" dirty="0">
                <a:solidFill>
                  <a:srgbClr val="000000"/>
                </a:solidFill>
                <a:ea typeface="Calibri"/>
              </a:rPr>
              <a:t> </a:t>
            </a:r>
            <a:r>
              <a:rPr lang="ru-RU" sz="18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</a:rPr>
              <a:t>глава Остяцкого сельсовета Лаврова Людмила Яковлевна</a:t>
            </a:r>
            <a:r>
              <a:rPr lang="ru-RU" sz="1800" b="1" i="1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и односельчане.</a:t>
            </a:r>
          </a:p>
          <a:p>
            <a:pPr algn="just"/>
            <a:r>
              <a:rPr lang="ru-RU" sz="1800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</a:t>
            </a:r>
            <a:endParaRPr lang="ru-RU" sz="1800" b="1" dirty="0">
              <a:solidFill>
                <a:schemeClr val="bg2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pic>
        <p:nvPicPr>
          <p:cNvPr id="4099" name="Picture 3" descr="E:\Парта героя Сурков Д\НА сайт Сурков ДИ\ФОТО\DSC_504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68144" y="2599214"/>
            <a:ext cx="2961593" cy="361586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100" name="Picture 4" descr="E:\Парта героя Сурков Д\НА сайт Сурков ДИ\ФОТО\DSC_498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27784" y="2548658"/>
            <a:ext cx="2634767" cy="395215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098" name="Picture 2" descr="E:\Парта героя Сурков Д\НА сайт Сурков ДИ\ФОТО\DSC_462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4282" y="2928934"/>
            <a:ext cx="2000248" cy="300037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2132181102"/>
      </p:ext>
    </p:extLst>
  </p:cSld>
  <p:clrMapOvr>
    <a:masterClrMapping/>
  </p:clrMapOvr>
  <p:transition spd="slow">
    <p:fade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-2928990" y="4786322"/>
            <a:ext cx="7275630" cy="3462339"/>
          </a:xfrm>
        </p:spPr>
        <p:txBody>
          <a:bodyPr/>
          <a:lstStyle/>
          <a:p>
            <a:r>
              <a:rPr lang="ru-RU" sz="1800" b="1">
                <a:effectLst/>
              </a:rPr>
              <a:t>ёё</a:t>
            </a:r>
            <a:endParaRPr lang="ru-RU" sz="1800" b="1" dirty="0">
              <a:effectLst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55576" y="254701"/>
            <a:ext cx="2808312" cy="2958275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428604"/>
            <a:ext cx="8374709" cy="400052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123" name="Picture 3" descr="E:\Парта героя Сурков Д\НА сайт Сурков ДИ\ФОТО\DSC_489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286232"/>
            <a:ext cx="3857652" cy="257176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86314" y="4152296"/>
            <a:ext cx="4170518" cy="270570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1566233939"/>
      </p:ext>
    </p:extLst>
  </p:cSld>
  <p:clrMapOvr>
    <a:masterClrMapping/>
  </p:clrMapOvr>
  <p:transition spd="slow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8" name="Picture 4" descr="C:\Users\КДЦ\Desktop\Совет  женщин 2016\3419-1600x120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1" y="-159386"/>
            <a:ext cx="9372533" cy="70294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0" y="260649"/>
            <a:ext cx="8388424" cy="150810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b="1" i="1" dirty="0">
                <a:ln w="17780" cmpd="sng">
                  <a:noFill/>
                  <a:prstDash val="solid"/>
                  <a:miter lim="800000"/>
                </a:ln>
                <a:solidFill>
                  <a:srgbClr val="004C22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Adventure" panose="02000503020000020003" pitchFamily="2" charset="0"/>
              </a:rPr>
              <a:t>Участие в работе Межрегиональной Стратегической сессии </a:t>
            </a:r>
          </a:p>
          <a:p>
            <a:pPr algn="ctr"/>
            <a:r>
              <a:rPr lang="ru-RU" b="1" i="1" dirty="0">
                <a:ln w="17780" cmpd="sng">
                  <a:noFill/>
                  <a:prstDash val="solid"/>
                  <a:miter lim="800000"/>
                </a:ln>
                <a:solidFill>
                  <a:srgbClr val="004C22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Adventure" panose="02000503020000020003" pitchFamily="2" charset="0"/>
              </a:rPr>
              <a:t>«Вклад женщин – ученых в формирование системы </a:t>
            </a:r>
          </a:p>
          <a:p>
            <a:pPr algn="ctr"/>
            <a:r>
              <a:rPr lang="ru-RU" b="1" i="1" dirty="0">
                <a:ln w="17780" cmpd="sng">
                  <a:noFill/>
                  <a:prstDash val="solid"/>
                  <a:miter lim="800000"/>
                </a:ln>
                <a:solidFill>
                  <a:srgbClr val="004C22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Adventure" panose="02000503020000020003" pitchFamily="2" charset="0"/>
              </a:rPr>
              <a:t>ценностей в обществе»</a:t>
            </a:r>
            <a:endParaRPr lang="ru-RU" b="1" dirty="0">
              <a:ln w="17780" cmpd="sng">
                <a:noFill/>
                <a:prstDash val="solid"/>
                <a:miter lim="800000"/>
              </a:ln>
              <a:solidFill>
                <a:srgbClr val="004C22"/>
              </a:solidFill>
              <a:effectLst>
                <a:outerShdw blurRad="50800" algn="tl" rotWithShape="0">
                  <a:srgbClr val="000000"/>
                </a:outerShdw>
              </a:effectLst>
              <a:latin typeface="Adventure" panose="02000503020000020003" pitchFamily="2" charset="0"/>
            </a:endParaRPr>
          </a:p>
          <a:p>
            <a:pPr algn="ctr"/>
            <a:endParaRPr lang="ru-RU" b="1" cap="none" spc="0" dirty="0">
              <a:ln w="17780" cmpd="sng">
                <a:noFill/>
                <a:prstDash val="solid"/>
                <a:miter lim="800000"/>
              </a:ln>
              <a:solidFill>
                <a:srgbClr val="004C22"/>
              </a:solidFill>
              <a:effectLst>
                <a:outerShdw blurRad="50800" algn="tl" rotWithShape="0">
                  <a:srgbClr val="000000"/>
                </a:outerShdw>
              </a:effectLst>
              <a:latin typeface="Adventure" panose="02000503020000020003" pitchFamily="2" charset="0"/>
            </a:endParaRPr>
          </a:p>
          <a:p>
            <a:pPr algn="ctr"/>
            <a:endParaRPr lang="ru-RU" sz="2000" b="1" cap="none" spc="0" dirty="0">
              <a:ln w="17780" cmpd="sng">
                <a:noFill/>
                <a:prstDash val="solid"/>
                <a:miter lim="800000"/>
              </a:ln>
              <a:solidFill>
                <a:srgbClr val="004C22"/>
              </a:solidFill>
              <a:effectLst>
                <a:outerShdw blurRad="50800" algn="tl" rotWithShape="0">
                  <a:srgbClr val="000000"/>
                </a:outerShdw>
              </a:effectLst>
              <a:latin typeface="Adventure" panose="02000503020000020003" pitchFamily="2" charset="0"/>
            </a:endParaRPr>
          </a:p>
        </p:txBody>
      </p:sp>
      <p:pic>
        <p:nvPicPr>
          <p:cNvPr id="3080" name="Picture 8" descr="G:\СЕССИЯ 27.02.2024\59224af6-b6c9-46f9-b695-0bd8047b2ff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490074"/>
            <a:ext cx="4930271" cy="321228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 descr="G:\СЕССИЯ 27.02.2024\ec2e0664-9a2a-42a2-ad99-c9c4b9f9f6a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1490074"/>
            <a:ext cx="3046984" cy="228523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G:\СЕССИЯ 27.02.2024\9e46a598-b750-42f7-8371-616a7caf704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3727810"/>
            <a:ext cx="2152438" cy="286991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50330067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28728" y="489496"/>
            <a:ext cx="7275630" cy="3462339"/>
          </a:xfrm>
        </p:spPr>
        <p:txBody>
          <a:bodyPr/>
          <a:lstStyle/>
          <a:p>
            <a:r>
              <a:rPr lang="ru-RU" sz="1800" b="1" dirty="0">
                <a:effectLst/>
              </a:rPr>
              <a:t>дважды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9501222" cy="2958275"/>
          </a:xfrm>
        </p:spPr>
        <p:txBody>
          <a:bodyPr>
            <a:normAutofit/>
          </a:bodyPr>
          <a:lstStyle/>
          <a:p>
            <a:r>
              <a:rPr lang="ru-RU" sz="1800" b="1" i="1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«Парта Героя»  </a:t>
            </a:r>
          </a:p>
          <a:p>
            <a:r>
              <a:rPr lang="ru-RU" sz="1800" b="1" i="1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Тимкина Евгения Александровича, </a:t>
            </a:r>
          </a:p>
          <a:p>
            <a:r>
              <a:rPr lang="ru-RU" sz="1800" b="1" i="1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награждённого Орденом Мужества (дважды),</a:t>
            </a:r>
          </a:p>
          <a:p>
            <a:r>
              <a:rPr lang="ru-RU" sz="1800" b="1" i="1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МКОУ Северной </a:t>
            </a:r>
            <a:r>
              <a:rPr lang="ru-RU" sz="1800" b="1" i="1" dirty="0" err="1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сш</a:t>
            </a:r>
            <a:r>
              <a:rPr lang="ru-RU" sz="1800" b="1" i="1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956" y="1428736"/>
            <a:ext cx="9081044" cy="39084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55727" y="5214950"/>
            <a:ext cx="5722900" cy="164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1566233939"/>
      </p:ext>
    </p:extLst>
  </p:cSld>
  <p:clrMapOvr>
    <a:masterClrMapping/>
  </p:clrMapOvr>
  <p:transition spd="slow">
    <p:fade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28728" y="489496"/>
            <a:ext cx="7275630" cy="3462339"/>
          </a:xfrm>
        </p:spPr>
        <p:txBody>
          <a:bodyPr/>
          <a:lstStyle/>
          <a:p>
            <a:endParaRPr lang="ru-RU" sz="1800" b="1" dirty="0">
              <a:effectLst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57158" y="0"/>
            <a:ext cx="8358246" cy="2958275"/>
          </a:xfrm>
        </p:spPr>
        <p:txBody>
          <a:bodyPr>
            <a:normAutofit/>
          </a:bodyPr>
          <a:lstStyle/>
          <a:p>
            <a:endParaRPr lang="ru-RU" sz="1800" b="1" i="1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  <a:p>
            <a:pPr algn="just"/>
            <a:r>
              <a:rPr lang="ru-RU" sz="2000" b="1" i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        </a:t>
            </a:r>
            <a:r>
              <a:rPr lang="ru-RU" sz="1800" b="1" i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 торжественном  мероприятии  присутствовали  родители Тимкина      Евгения Александровича - Надежда Анатольевна и Александр Сергеевич, воспитавшие в Герое любящего сына, мужа, отца,  которым гордится семья, школа, район, Россия, а также первая учительница  Евгения- Толкачева Лариса Викторовна и </a:t>
            </a:r>
            <a:r>
              <a:rPr lang="ru-RU" sz="1800" b="1" i="1" dirty="0" err="1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Ульджибаев</a:t>
            </a:r>
            <a:r>
              <a:rPr lang="ru-RU" sz="1800" b="1" i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Ибрагим Тимофеевич, педагог дополнительного образования, начальник штаба Местного отделения ВВПД «</a:t>
            </a:r>
            <a:r>
              <a:rPr lang="ru-RU" sz="1800" b="1" i="1" dirty="0" err="1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Юнармия</a:t>
            </a:r>
            <a:r>
              <a:rPr lang="ru-RU" sz="1800" b="1" i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».</a:t>
            </a:r>
          </a:p>
          <a:p>
            <a:r>
              <a:rPr lang="ru-RU" sz="2000" b="1" i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 </a:t>
            </a: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35696" y="2468354"/>
            <a:ext cx="5816576" cy="410391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1566233939"/>
      </p:ext>
    </p:extLst>
  </p:cSld>
  <p:clrMapOvr>
    <a:masterClrMapping/>
  </p:clrMapOvr>
  <p:transition spd="slow">
    <p:fade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-2928990" y="4786322"/>
            <a:ext cx="7275630" cy="3462339"/>
          </a:xfrm>
        </p:spPr>
        <p:txBody>
          <a:bodyPr/>
          <a:lstStyle/>
          <a:p>
            <a:r>
              <a:rPr lang="ru-RU" sz="1800" b="1">
                <a:effectLst/>
              </a:rPr>
              <a:t>ёё</a:t>
            </a:r>
            <a:endParaRPr lang="ru-RU" sz="1800" b="1" dirty="0">
              <a:effectLst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55576" y="254701"/>
            <a:ext cx="2808312" cy="2958275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472" y="3643314"/>
            <a:ext cx="3339504" cy="285634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4876" y="2928934"/>
            <a:ext cx="3332017" cy="369915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7158" y="214290"/>
            <a:ext cx="3726480" cy="282591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29124" y="214290"/>
            <a:ext cx="4225022" cy="318441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1566233939"/>
      </p:ext>
    </p:extLst>
  </p:cSld>
  <p:clrMapOvr>
    <a:masterClrMapping/>
  </p:clrMapOvr>
  <p:transition spd="slow">
    <p:fade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28728" y="489496"/>
            <a:ext cx="7275630" cy="3462339"/>
          </a:xfrm>
        </p:spPr>
        <p:txBody>
          <a:bodyPr/>
          <a:lstStyle/>
          <a:p>
            <a:r>
              <a:rPr lang="ru-RU" sz="1800" b="1" dirty="0">
                <a:effectLst/>
              </a:rPr>
              <a:t>дважды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8858280" cy="2958275"/>
          </a:xfrm>
        </p:spPr>
        <p:txBody>
          <a:bodyPr>
            <a:normAutofit/>
          </a:bodyPr>
          <a:lstStyle/>
          <a:p>
            <a:r>
              <a:rPr lang="ru-RU" sz="1800" b="1" i="1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«Парта Героя» </a:t>
            </a:r>
          </a:p>
          <a:p>
            <a:r>
              <a:rPr lang="ru-RU" sz="1800" b="1" i="1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Егорова Ивана Константиновича, награжденного медалью «За Отвагу»</a:t>
            </a:r>
          </a:p>
          <a:p>
            <a:r>
              <a:rPr lang="ru-RU" sz="1800" b="1" i="1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МКОУ </a:t>
            </a:r>
            <a:r>
              <a:rPr lang="ru-RU" sz="1800" b="1" i="1" dirty="0" err="1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Бергульской</a:t>
            </a:r>
            <a:r>
              <a:rPr lang="ru-RU" sz="1800" b="1" i="1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800" b="1" i="1" dirty="0" err="1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ош</a:t>
            </a:r>
            <a:endParaRPr lang="ru-RU" sz="1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dirty="0"/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55727" y="5214950"/>
            <a:ext cx="5722900" cy="164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6" name="Picture 2" descr="G:\11.07.23\36e22f47-b42a-466d-8981-51bad5019a1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8" y="1095589"/>
            <a:ext cx="9132881" cy="421285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069599065"/>
      </p:ext>
    </p:extLst>
  </p:cSld>
  <p:clrMapOvr>
    <a:masterClrMapping/>
  </p:clrMapOvr>
  <p:transition spd="slow">
    <p:fade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28728" y="489496"/>
            <a:ext cx="7275630" cy="3462339"/>
          </a:xfrm>
        </p:spPr>
        <p:txBody>
          <a:bodyPr/>
          <a:lstStyle/>
          <a:p>
            <a:endParaRPr lang="ru-RU" sz="1800" b="1" dirty="0">
              <a:effectLst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83568" y="1"/>
            <a:ext cx="7992888" cy="2420887"/>
          </a:xfrm>
        </p:spPr>
        <p:txBody>
          <a:bodyPr>
            <a:norm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endParaRPr lang="ru-RU" sz="1800" b="1" i="1" dirty="0">
              <a:solidFill>
                <a:srgbClr val="2F5897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indent="449580" algn="just">
              <a:lnSpc>
                <a:spcPct val="115000"/>
              </a:lnSpc>
              <a:spcAft>
                <a:spcPts val="1000"/>
              </a:spcAft>
            </a:pPr>
            <a:r>
              <a:rPr lang="ru-RU" sz="1800" b="1" i="1" dirty="0">
                <a:solidFill>
                  <a:srgbClr val="2F5897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</a:t>
            </a:r>
            <a:r>
              <a:rPr lang="ru-RU" sz="18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 торжественном  мероприятии  присутствовали родные Ивана Константиновича- </a:t>
            </a:r>
            <a:r>
              <a:rPr lang="ru-RU" sz="18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  <a:cs typeface="Times New Roman"/>
              </a:rPr>
              <a:t>Галина Михайловна Егорова (бабушка), Людмила Геннадьевна (тётя), </a:t>
            </a:r>
            <a:r>
              <a:rPr lang="ru-RU" sz="18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</a:rPr>
              <a:t>Глава </a:t>
            </a:r>
            <a:r>
              <a:rPr lang="ru-RU" sz="1800" b="1" i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</a:rPr>
              <a:t>Бергульской</a:t>
            </a:r>
            <a:r>
              <a:rPr lang="ru-RU" sz="18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</a:rPr>
              <a:t> сельской</a:t>
            </a:r>
            <a:r>
              <a:rPr lang="ru-RU" sz="18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  <a:cs typeface="Times New Roman"/>
              </a:rPr>
              <a:t> </a:t>
            </a:r>
            <a:r>
              <a:rPr lang="ru-RU" sz="18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</a:rPr>
              <a:t> администрации Трофимов Иван Антонович</a:t>
            </a:r>
            <a:r>
              <a:rPr lang="ru-RU" sz="1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Times New Roman"/>
              </a:rPr>
              <a:t>, </a:t>
            </a:r>
            <a:r>
              <a:rPr lang="ru-RU" sz="18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  <a:cs typeface="Times New Roman"/>
              </a:rPr>
              <a:t> которые  рассказали об Иване, как о добром, отзывчивом человеке и с огромным  чувством юмора.  </a:t>
            </a:r>
            <a:endParaRPr lang="ru-RU" sz="1400" b="1" i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endParaRPr lang="ru-RU" sz="1800" b="1" i="1" dirty="0">
              <a:solidFill>
                <a:srgbClr val="E4E9EF">
                  <a:lumMod val="2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Calibri"/>
              <a:cs typeface="Times New Roman"/>
            </a:endParaRPr>
          </a:p>
        </p:txBody>
      </p:sp>
      <p:pic>
        <p:nvPicPr>
          <p:cNvPr id="2051" name="Picture 3" descr="G:\ПАРТА ГЕРОЯ БЕРГУЛЬ\19fc8d54-0328-44d9-86e3-df76abdd62a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0105" y="2204863"/>
            <a:ext cx="3993909" cy="266390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G:\11.07.23\2194ab07-be71-4935-8253-f012000db07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556842"/>
            <a:ext cx="2718941" cy="362525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G:\11.07.23\c2abd1e2-af30-4976-8ba5-ec68efd6d1a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0439" y="3530628"/>
            <a:ext cx="2199185" cy="293224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4009397211"/>
      </p:ext>
    </p:extLst>
  </p:cSld>
  <p:clrMapOvr>
    <a:masterClrMapping/>
  </p:clrMapOvr>
  <p:transition spd="slow">
    <p:fade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489497"/>
            <a:ext cx="8020790" cy="779263"/>
          </a:xfrm>
        </p:spPr>
        <p:txBody>
          <a:bodyPr/>
          <a:lstStyle/>
          <a:p>
            <a:endParaRPr lang="ru-RU" sz="1800" b="1" dirty="0">
              <a:effectLst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9144000" cy="2083873"/>
          </a:xfrm>
        </p:spPr>
        <p:txBody>
          <a:bodyPr>
            <a:norm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endParaRPr lang="ru-RU" sz="1800" b="1" i="1" dirty="0">
              <a:solidFill>
                <a:srgbClr val="2F5897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2200" b="1" i="1" dirty="0">
                <a:solidFill>
                  <a:srgbClr val="E4E9EF">
                    <a:lumMod val="2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  <a:cs typeface="Times New Roman"/>
              </a:rPr>
              <a:t>Информация о нашем проекте размещена в электропоездах метрополитена </a:t>
            </a:r>
            <a:r>
              <a:rPr lang="ru-RU" sz="2200" b="1" i="1" dirty="0" err="1">
                <a:solidFill>
                  <a:srgbClr val="E4E9EF">
                    <a:lumMod val="2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  <a:cs typeface="Times New Roman"/>
              </a:rPr>
              <a:t>г.Новосибирска</a:t>
            </a:r>
            <a:endParaRPr lang="ru-RU" sz="2200" b="1" i="1" dirty="0">
              <a:solidFill>
                <a:srgbClr val="E4E9EF">
                  <a:lumMod val="2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Calibri"/>
              <a:cs typeface="Times New Roman"/>
            </a:endParaRPr>
          </a:p>
        </p:txBody>
      </p:sp>
      <p:pic>
        <p:nvPicPr>
          <p:cNvPr id="3074" name="Picture 2" descr="G:\фото  Н.М. Иванченко\e8d16a94-2468-4330-b5ea-563c6f652c3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1513577"/>
            <a:ext cx="2033520" cy="335027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G:\фото  Н.М. Иванченко\5d3a9b7d-fa68-48d9-ab55-393115c15fa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520578"/>
            <a:ext cx="2952328" cy="525588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G:\фото  Н.М. Иванченко\0021c887-0a0f-4a98-8d75-d3f7eeb1d06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4579830"/>
            <a:ext cx="4562420" cy="218853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G:\30 сентября\IMG_6599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3302" y="1466322"/>
            <a:ext cx="3184539" cy="251777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507690559"/>
      </p:ext>
    </p:extLst>
  </p:cSld>
  <p:clrMapOvr>
    <a:masterClrMapping/>
  </p:clrMapOvr>
  <p:transition spd="slow">
    <p:fade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/>
              <a:t/>
            </a:r>
            <a:br>
              <a:rPr lang="ru-RU"/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  <a:p>
            <a:endParaRPr lang="ru-RU" dirty="0"/>
          </a:p>
        </p:txBody>
      </p:sp>
      <p:pic>
        <p:nvPicPr>
          <p:cNvPr id="1026" name="Picture 2" descr="G:\11.07.23\64d04d0e-ad95-4f61-ab6c-c7e735ba442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9716" y="1229765"/>
            <a:ext cx="3012722" cy="401696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Объект 3">
            <a:extLst>
              <a:ext uri="{FF2B5EF4-FFF2-40B4-BE49-F238E27FC236}">
                <a16:creationId xmlns="" xmlns:a16="http://schemas.microsoft.com/office/drawing/2014/main" id="{A65A4F8C-DDC8-4AA1-86E6-7B0A666BEEE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4256358111"/>
              </p:ext>
            </p:extLst>
          </p:nvPr>
        </p:nvGraphicFramePr>
        <p:xfrm>
          <a:off x="275548" y="476672"/>
          <a:ext cx="4190922" cy="5904656"/>
        </p:xfrm>
        <a:graphic>
          <a:graphicData uri="http://schemas.openxmlformats.org/presentationml/2006/ole">
            <p:oleObj spid="_x0000_s1034" name="Acrobat Document" r:id="rId5" imgW="5963760" imgH="8411760" progId="">
              <p:embed/>
            </p:oleObj>
          </a:graphicData>
        </a:graphic>
      </p:graphicFrame>
    </p:spTree>
    <p:extLst>
      <p:ext uri="{BB962C8B-B14F-4D97-AF65-F5344CB8AC3E}">
        <p14:creationId xmlns="" xmlns:p14="http://schemas.microsoft.com/office/powerpoint/2010/main" val="401178678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414586" y="2576519"/>
            <a:ext cx="5133074" cy="1179562"/>
          </a:xfrm>
        </p:spPr>
        <p:txBody>
          <a:bodyPr/>
          <a:lstStyle/>
          <a:p>
            <a:r>
              <a:rPr lang="ru-RU" dirty="0"/>
              <a:t>По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8" name="Picture 4" descr="C:\Users\КДЦ\Desktop\Совет  женщин 2016\3419-1600x120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1" cy="685799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120011719"/>
              </p:ext>
            </p:extLst>
          </p:nvPr>
        </p:nvGraphicFramePr>
        <p:xfrm>
          <a:off x="50400" y="764704"/>
          <a:ext cx="8918490" cy="58489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8136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669256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444562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593565">
                <a:tc>
                  <a:txBody>
                    <a:bodyPr/>
                    <a:lstStyle/>
                    <a:p>
                      <a:r>
                        <a:rPr lang="en-US" b="1" dirty="0"/>
                        <a:t>N </a:t>
                      </a:r>
                      <a:r>
                        <a:rPr lang="ru-RU" b="1" dirty="0" err="1"/>
                        <a:t>п</a:t>
                      </a:r>
                      <a:r>
                        <a:rPr lang="ru-RU" b="1" dirty="0"/>
                        <a:t>/</a:t>
                      </a:r>
                      <a:r>
                        <a:rPr lang="ru-RU" b="1" dirty="0" err="1"/>
                        <a:t>п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/>
                        <a:t>Наименование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/>
                        <a:t>Количество</a:t>
                      </a:r>
                      <a:r>
                        <a:rPr lang="ru-RU" b="1" baseline="0" dirty="0"/>
                        <a:t> (шт.)</a:t>
                      </a:r>
                      <a:endParaRPr lang="ru-RU" b="1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43891">
                <a:tc>
                  <a:txBody>
                    <a:bodyPr/>
                    <a:lstStyle/>
                    <a:p>
                      <a:r>
                        <a:rPr lang="ru-RU" b="1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i="1" dirty="0"/>
                        <a:t>Совет Федерации </a:t>
                      </a:r>
                      <a:r>
                        <a:rPr lang="ru-RU" b="1" i="1" baseline="0" dirty="0"/>
                        <a:t> Федерального собрания РФ</a:t>
                      </a:r>
                      <a:endParaRPr lang="ru-RU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i="1" dirty="0"/>
                        <a:t>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43891">
                <a:tc>
                  <a:txBody>
                    <a:bodyPr/>
                    <a:lstStyle/>
                    <a:p>
                      <a:r>
                        <a:rPr lang="ru-RU" b="1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i="1" dirty="0"/>
                        <a:t>Губернатора Новосибирской области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i="1" dirty="0"/>
                        <a:t>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43891">
                <a:tc>
                  <a:txBody>
                    <a:bodyPr/>
                    <a:lstStyle/>
                    <a:p>
                      <a:r>
                        <a:rPr lang="ru-RU" b="1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i="1" dirty="0"/>
                        <a:t>Министерство</a:t>
                      </a:r>
                      <a:r>
                        <a:rPr lang="ru-RU" b="1" i="1" baseline="0" dirty="0"/>
                        <a:t> региональной политики Новосибирской области</a:t>
                      </a:r>
                      <a:endParaRPr lang="ru-RU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i="1" dirty="0"/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593565">
                <a:tc>
                  <a:txBody>
                    <a:bodyPr/>
                    <a:lstStyle/>
                    <a:p>
                      <a:r>
                        <a:rPr lang="ru-RU" b="1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1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</a:rPr>
                        <a:t>Министерство культуры Новосибирской области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i="1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593565">
                <a:tc>
                  <a:txBody>
                    <a:bodyPr/>
                    <a:lstStyle/>
                    <a:p>
                      <a:r>
                        <a:rPr lang="ru-RU" b="1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i="1" dirty="0"/>
                        <a:t>Законодательное</a:t>
                      </a:r>
                      <a:r>
                        <a:rPr lang="ru-RU" b="1" i="1" baseline="0" dirty="0"/>
                        <a:t> собрание  </a:t>
                      </a:r>
                      <a:r>
                        <a:rPr kumimoji="0" lang="ru-RU" sz="1800" b="1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</a:rPr>
                        <a:t>Новосибирской области</a:t>
                      </a:r>
                      <a:endParaRPr lang="ru-RU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i="1" dirty="0"/>
                        <a:t>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593565">
                <a:tc>
                  <a:txBody>
                    <a:bodyPr/>
                    <a:lstStyle/>
                    <a:p>
                      <a:r>
                        <a:rPr lang="ru-RU" b="1" dirty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i="1" dirty="0"/>
                        <a:t>Общественная палата Новосибирской области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i="1" dirty="0"/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593565">
                <a:tc>
                  <a:txBody>
                    <a:bodyPr/>
                    <a:lstStyle/>
                    <a:p>
                      <a:r>
                        <a:rPr lang="ru-RU" b="1" dirty="0"/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i="1" dirty="0"/>
                        <a:t>Союз женщин Новосибирской области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i="1" dirty="0"/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343891">
                <a:tc>
                  <a:txBody>
                    <a:bodyPr/>
                    <a:lstStyle/>
                    <a:p>
                      <a:r>
                        <a:rPr lang="ru-RU" b="1" dirty="0"/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i="1" dirty="0"/>
                        <a:t>Глава района Северного</a:t>
                      </a:r>
                      <a:r>
                        <a:rPr lang="ru-RU" b="1" i="1" baseline="0" dirty="0"/>
                        <a:t> района Новосибирской области</a:t>
                      </a:r>
                      <a:endParaRPr lang="ru-RU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i="1" dirty="0"/>
                        <a:t>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343891">
                <a:tc>
                  <a:txBody>
                    <a:bodyPr/>
                    <a:lstStyle/>
                    <a:p>
                      <a:r>
                        <a:rPr lang="ru-RU" b="1" dirty="0"/>
                        <a:t>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1" i="1" dirty="0"/>
                        <a:t>Совет депутатов </a:t>
                      </a:r>
                      <a:r>
                        <a:rPr kumimoji="0" lang="ru-RU" sz="1800" b="1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</a:rPr>
                        <a:t>Северного района Новосибирской области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i="1" dirty="0"/>
                        <a:t>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343891">
                <a:tc>
                  <a:txBody>
                    <a:bodyPr/>
                    <a:lstStyle/>
                    <a:p>
                      <a:r>
                        <a:rPr lang="ru-RU" b="1" dirty="0"/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i="1" dirty="0"/>
                        <a:t>Другие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i="1" dirty="0"/>
                        <a:t>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343891">
                <a:tc>
                  <a:txBody>
                    <a:bodyPr/>
                    <a:lstStyle/>
                    <a:p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i="1" dirty="0"/>
                        <a:t>итого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i="1" dirty="0"/>
                        <a:t>             40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781442497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857224" y="214290"/>
            <a:ext cx="7171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dirty="0">
                <a:ln w="17780" cmpd="sng">
                  <a:noFill/>
                  <a:prstDash val="solid"/>
                  <a:miter lim="800000"/>
                </a:ln>
                <a:solidFill>
                  <a:srgbClr val="004C22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Adventure" panose="02000503020000020003" pitchFamily="2" charset="0"/>
              </a:rPr>
              <a:t>Наши награды</a:t>
            </a:r>
            <a:endParaRPr lang="ru-RU" sz="20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3794447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32321" y="764704"/>
            <a:ext cx="8160159" cy="4851920"/>
          </a:xfrm>
        </p:spPr>
        <p:txBody>
          <a:bodyPr>
            <a:noAutofit/>
          </a:bodyPr>
          <a:lstStyle/>
          <a:p>
            <a:pPr algn="l">
              <a:lnSpc>
                <a:spcPct val="150000"/>
              </a:lnSpc>
            </a:pPr>
            <a:endParaRPr lang="ru-RU" sz="1800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 rot="10800000">
            <a:off x="10188624" y="6741367"/>
            <a:ext cx="144016" cy="3240361"/>
          </a:xfrm>
        </p:spPr>
        <p:txBody>
          <a:bodyPr>
            <a:noAutofit/>
          </a:bodyPr>
          <a:lstStyle/>
          <a:p>
            <a:endParaRPr lang="ru-RU" b="1" i="1" dirty="0">
              <a:solidFill>
                <a:schemeClr val="bg2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098" name="Picture 2" descr="G:\30 сентября\IMG_E318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692696"/>
            <a:ext cx="6864611" cy="547051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03439355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37450" y="260648"/>
            <a:ext cx="4961640" cy="3629040"/>
          </a:xfrm>
        </p:spPr>
        <p:txBody>
          <a:bodyPr>
            <a:noAutofit/>
          </a:bodyPr>
          <a:lstStyle/>
          <a:p>
            <a:r>
              <a:rPr lang="ru-RU" sz="1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На Гражданском </a:t>
            </a:r>
            <a:r>
              <a:rPr lang="ru-RU" sz="1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Форуме Новосибирской области за победу в областном конкурсе инициатив и </a:t>
            </a:r>
            <a:r>
              <a:rPr lang="ru-RU" sz="1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достижений СО </a:t>
            </a:r>
            <a:r>
              <a:rPr lang="ru-RU" sz="1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НКО в номинации «Профессионал социально некоммерческой организации» </a:t>
            </a:r>
            <a:r>
              <a:rPr lang="ru-RU" sz="1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Губернатор </a:t>
            </a:r>
            <a:r>
              <a:rPr lang="ru-RU" sz="1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Новосибирской области </a:t>
            </a:r>
            <a:r>
              <a:rPr lang="ru-RU" sz="1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Травников </a:t>
            </a:r>
            <a:r>
              <a:rPr lang="ru-RU" sz="1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А.А  </a:t>
            </a:r>
            <a:r>
              <a:rPr lang="ru-RU" sz="1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вручил </a:t>
            </a:r>
            <a:r>
              <a:rPr lang="ru-RU" sz="1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сертификат </a:t>
            </a:r>
            <a:r>
              <a:rPr lang="ru-RU" sz="1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на прохождение стажировки в </a:t>
            </a:r>
            <a:br>
              <a:rPr lang="ru-RU" sz="1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</a:br>
            <a:r>
              <a:rPr lang="ru-RU" sz="1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г. </a:t>
            </a:r>
            <a:r>
              <a:rPr lang="ru-RU" sz="1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Москва</a:t>
            </a:r>
            <a:endParaRPr lang="ru-RU" sz="1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 rot="10800000" flipV="1">
            <a:off x="4882601" y="5214524"/>
            <a:ext cx="3361806" cy="332300"/>
          </a:xfrm>
        </p:spPr>
        <p:txBody>
          <a:bodyPr>
            <a:normAutofit fontScale="55000" lnSpcReduction="20000"/>
          </a:bodyPr>
          <a:lstStyle/>
          <a:p>
            <a:r>
              <a:rPr lang="ru-RU" sz="3200" b="1" i="1" spc="40" dirty="0" err="1">
                <a:ln w="13335" cmpd="sng">
                  <a:solidFill>
                    <a:srgbClr val="759AA5">
                      <a:lumMod val="50000"/>
                    </a:srgbClr>
                  </a:solidFill>
                  <a:prstDash val="solid"/>
                </a:ln>
                <a:solidFill>
                  <a:srgbClr val="002060"/>
                </a:solidFill>
              </a:rPr>
              <a:t>г.Новосибирск</a:t>
            </a:r>
            <a:endParaRPr lang="ru-RU" dirty="0"/>
          </a:p>
        </p:txBody>
      </p:sp>
      <p:pic>
        <p:nvPicPr>
          <p:cNvPr id="1027" name="Picture 3" descr="C:\Users\Тамара\Desktop\IMG_365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3107"/>
          <a:stretch/>
        </p:blipFill>
        <p:spPr bwMode="auto">
          <a:xfrm>
            <a:off x="5199090" y="908720"/>
            <a:ext cx="3643693" cy="299255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Тамара\Desktop\IMG_364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7450" y="3889688"/>
            <a:ext cx="3974510" cy="264967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971931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8" name="Picture 4" descr="C:\Users\КДЦ\Desktop\Совет  женщин 2016\3419-1600x120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9386"/>
            <a:ext cx="9372533" cy="70294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95535" y="1"/>
            <a:ext cx="8976997" cy="289310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b="1" i="1" dirty="0">
                <a:ln w="17780" cmpd="sng">
                  <a:noFill/>
                  <a:prstDash val="solid"/>
                  <a:miter lim="800000"/>
                </a:ln>
                <a:solidFill>
                  <a:srgbClr val="004C22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Adventure" panose="02000503020000020003" pitchFamily="2" charset="0"/>
              </a:rPr>
              <a:t>Участие в работе пленарного заседания Общественной палаты Новосибирской области</a:t>
            </a:r>
          </a:p>
          <a:p>
            <a:pPr algn="ctr"/>
            <a:r>
              <a:rPr lang="ru-RU" b="1" i="1" dirty="0">
                <a:ln w="17780" cmpd="sng">
                  <a:noFill/>
                  <a:prstDash val="solid"/>
                  <a:miter lim="800000"/>
                </a:ln>
                <a:solidFill>
                  <a:srgbClr val="004C22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Adventure" panose="02000503020000020003" pitchFamily="2" charset="0"/>
              </a:rPr>
              <a:t>Участие в работе Гражданского Форума Новосибирской области «Гражданский диалог»</a:t>
            </a:r>
          </a:p>
          <a:p>
            <a:pPr algn="ctr"/>
            <a:r>
              <a:rPr lang="ru-RU" b="1" i="1" dirty="0">
                <a:ln w="17780" cmpd="sng">
                  <a:noFill/>
                  <a:prstDash val="solid"/>
                  <a:miter lim="800000"/>
                </a:ln>
                <a:solidFill>
                  <a:srgbClr val="004C22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Adventure" panose="02000503020000020003" pitchFamily="2" charset="0"/>
              </a:rPr>
              <a:t>Участие в работе конференции женской ассамблеи Новосибирской области «</a:t>
            </a:r>
            <a:r>
              <a:rPr lang="ru-RU" b="1" i="1" dirty="0" err="1">
                <a:ln w="17780" cmpd="sng">
                  <a:noFill/>
                  <a:prstDash val="solid"/>
                  <a:miter lim="800000"/>
                </a:ln>
                <a:solidFill>
                  <a:srgbClr val="004C22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Adventure" panose="02000503020000020003" pitchFamily="2" charset="0"/>
              </a:rPr>
              <a:t>Новосибирь</a:t>
            </a:r>
            <a:r>
              <a:rPr lang="ru-RU" b="1" i="1" dirty="0">
                <a:ln w="17780" cmpd="sng">
                  <a:noFill/>
                  <a:prstDash val="solid"/>
                  <a:miter lim="800000"/>
                </a:ln>
                <a:solidFill>
                  <a:srgbClr val="004C22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Adventure" panose="02000503020000020003" pitchFamily="2" charset="0"/>
              </a:rPr>
              <a:t>:  женское лидерство»</a:t>
            </a:r>
          </a:p>
          <a:p>
            <a:pPr algn="ctr"/>
            <a:endParaRPr lang="ru-RU" b="1" i="1" dirty="0">
              <a:ln w="17780" cmpd="sng">
                <a:noFill/>
                <a:prstDash val="solid"/>
                <a:miter lim="800000"/>
              </a:ln>
              <a:solidFill>
                <a:srgbClr val="004C22"/>
              </a:solidFill>
              <a:effectLst>
                <a:outerShdw blurRad="50800" algn="tl" rotWithShape="0">
                  <a:srgbClr val="000000"/>
                </a:outerShdw>
              </a:effectLst>
              <a:latin typeface="Adventure" panose="02000503020000020003" pitchFamily="2" charset="0"/>
            </a:endParaRPr>
          </a:p>
          <a:p>
            <a:pPr algn="ctr"/>
            <a:endParaRPr lang="ru-RU" b="1" dirty="0">
              <a:ln w="17780" cmpd="sng">
                <a:noFill/>
                <a:prstDash val="solid"/>
                <a:miter lim="800000"/>
              </a:ln>
              <a:solidFill>
                <a:srgbClr val="004C22"/>
              </a:solidFill>
              <a:effectLst>
                <a:outerShdw blurRad="50800" algn="tl" rotWithShape="0">
                  <a:srgbClr val="000000"/>
                </a:outerShdw>
              </a:effectLst>
              <a:latin typeface="Adventure" panose="02000503020000020003" pitchFamily="2" charset="0"/>
            </a:endParaRPr>
          </a:p>
          <a:p>
            <a:pPr algn="ctr"/>
            <a:endParaRPr lang="ru-RU" b="1" cap="none" spc="0" dirty="0">
              <a:ln w="17780" cmpd="sng">
                <a:noFill/>
                <a:prstDash val="solid"/>
                <a:miter lim="800000"/>
              </a:ln>
              <a:solidFill>
                <a:srgbClr val="004C22"/>
              </a:solidFill>
              <a:effectLst>
                <a:outerShdw blurRad="50800" algn="tl" rotWithShape="0">
                  <a:srgbClr val="000000"/>
                </a:outerShdw>
              </a:effectLst>
              <a:latin typeface="Adventure" panose="02000503020000020003" pitchFamily="2" charset="0"/>
            </a:endParaRPr>
          </a:p>
          <a:p>
            <a:pPr algn="ctr"/>
            <a:endParaRPr lang="ru-RU" sz="2000" b="1" cap="none" spc="0" dirty="0">
              <a:ln w="17780" cmpd="sng">
                <a:noFill/>
                <a:prstDash val="solid"/>
                <a:miter lim="800000"/>
              </a:ln>
              <a:solidFill>
                <a:srgbClr val="004C22"/>
              </a:solidFill>
              <a:effectLst>
                <a:outerShdw blurRad="50800" algn="tl" rotWithShape="0">
                  <a:srgbClr val="000000"/>
                </a:outerShdw>
              </a:effectLst>
              <a:latin typeface="Adventure" panose="02000503020000020003" pitchFamily="2" charset="0"/>
            </a:endParaRPr>
          </a:p>
        </p:txBody>
      </p:sp>
      <p:pic>
        <p:nvPicPr>
          <p:cNvPr id="1026" name="Picture 2" descr="E:\фото  Н.М. Иванченко\b47c270a-f583-4bae-9ff1-7eae3178a67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9423" y="1937635"/>
            <a:ext cx="2341714" cy="312228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 descr="E:\фото  Н.М. Иванченко\fb6f3e52-14f2-4491-9b64-6f8a89fab77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86100" y="1937635"/>
            <a:ext cx="3923928" cy="230530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2" descr="G:\фото  Н.М. Иванченко\a8a7718b-c8a6-4f59-abd9-000dd5ecf88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3306" y="4071942"/>
            <a:ext cx="4933021" cy="245494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50330067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796136" y="489496"/>
            <a:ext cx="2908222" cy="3462339"/>
          </a:xfrm>
        </p:spPr>
        <p:txBody>
          <a:bodyPr/>
          <a:lstStyle/>
          <a:p>
            <a:r>
              <a:rPr lang="ru-RU" sz="1800" b="1" dirty="0" smtClean="0">
                <a:effectLst/>
              </a:rPr>
              <a:t>Интересные встречи:</a:t>
            </a:r>
            <a:br>
              <a:rPr lang="ru-RU" sz="1800" b="1" dirty="0" smtClean="0">
                <a:effectLst/>
              </a:rPr>
            </a:br>
            <a:r>
              <a:rPr lang="ru-RU" sz="1800" b="1" dirty="0" smtClean="0">
                <a:effectLst/>
              </a:rPr>
              <a:t>Благотворительный Фонд Тимченко , </a:t>
            </a:r>
            <a:r>
              <a:rPr lang="ru-RU" sz="1800" b="1" dirty="0" err="1" smtClean="0">
                <a:effectLst/>
              </a:rPr>
              <a:t>коворкинг</a:t>
            </a:r>
            <a:r>
              <a:rPr lang="ru-RU" sz="1800" b="1" dirty="0" smtClean="0">
                <a:effectLst/>
              </a:rPr>
              <a:t> –центр НКО и ресурсный центр Комитета общественных связей и молодежной политики </a:t>
            </a:r>
            <a:br>
              <a:rPr lang="ru-RU" sz="1800" b="1" dirty="0" smtClean="0">
                <a:effectLst/>
              </a:rPr>
            </a:br>
            <a:r>
              <a:rPr lang="ru-RU" sz="1800" b="1" dirty="0" smtClean="0">
                <a:effectLst/>
              </a:rPr>
              <a:t>г. Москвы.</a:t>
            </a:r>
            <a:br>
              <a:rPr lang="ru-RU" sz="1800" b="1" dirty="0" smtClean="0">
                <a:effectLst/>
              </a:rPr>
            </a:br>
            <a:r>
              <a:rPr lang="ru-RU" sz="1800" b="1" dirty="0" smtClean="0">
                <a:effectLst/>
              </a:rPr>
              <a:t/>
            </a:r>
            <a:br>
              <a:rPr lang="ru-RU" sz="1800" b="1" dirty="0" smtClean="0">
                <a:effectLst/>
              </a:rPr>
            </a:br>
            <a:endParaRPr lang="ru-RU" sz="1800" b="1" dirty="0">
              <a:effectLst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55576" y="254701"/>
            <a:ext cx="2808312" cy="2958275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2910" y="4143380"/>
            <a:ext cx="2968625" cy="222567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4282" y="2571744"/>
            <a:ext cx="2715584" cy="163452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67944" y="4015934"/>
            <a:ext cx="4668398" cy="24901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00430" y="2643182"/>
            <a:ext cx="1729944" cy="10212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71934" y="4000504"/>
            <a:ext cx="4668398" cy="249015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 descr="F:\СТАЖИРОВКА Москва\Ресурсный центр\YCSG9468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2910" y="214290"/>
            <a:ext cx="4085105" cy="229787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566233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32321" y="764704"/>
            <a:ext cx="8160159" cy="4851920"/>
          </a:xfrm>
        </p:spPr>
        <p:txBody>
          <a:bodyPr>
            <a:noAutofit/>
          </a:bodyPr>
          <a:lstStyle/>
          <a:p>
            <a:pPr algn="l">
              <a:lnSpc>
                <a:spcPct val="150000"/>
              </a:lnSpc>
            </a:pPr>
            <a:r>
              <a:rPr lang="ru-RU" sz="20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                                     Наши партнеры:</a:t>
            </a:r>
            <a:br>
              <a:rPr lang="ru-RU" sz="20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</a:br>
            <a:r>
              <a:rPr lang="ru-RU" sz="18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/>
            </a:r>
            <a:br>
              <a:rPr lang="ru-RU" sz="18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</a:br>
            <a:r>
              <a:rPr lang="ru-RU" sz="18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- </a:t>
            </a:r>
            <a:r>
              <a:rPr lang="ru-RU" sz="18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</a:rPr>
              <a:t>администрация Северного района</a:t>
            </a:r>
            <a:r>
              <a:rPr lang="ru-RU" sz="1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Новосибирская области</a:t>
            </a:r>
            <a:br>
              <a:rPr lang="ru-RU" sz="1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</a:br>
            <a:r>
              <a:rPr lang="ru-RU" sz="1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ru-RU" sz="18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</a:rPr>
              <a:t>-</a:t>
            </a:r>
            <a:r>
              <a:rPr lang="ru-RU" sz="18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главы сельских администраций;</a:t>
            </a:r>
            <a:br>
              <a:rPr lang="ru-RU" sz="18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</a:br>
            <a:r>
              <a:rPr lang="ru-RU" sz="18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- образовательные учреждения;</a:t>
            </a:r>
            <a:br>
              <a:rPr lang="ru-RU" sz="18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</a:br>
            <a:r>
              <a:rPr lang="ru-RU" sz="18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-Культурно-досуговый центр;</a:t>
            </a:r>
            <a:br>
              <a:rPr lang="ru-RU" sz="18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</a:br>
            <a:r>
              <a:rPr lang="ru-RU" sz="18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-централизованная библиотечная система; </a:t>
            </a:r>
            <a:br>
              <a:rPr lang="ru-RU" sz="18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</a:br>
            <a:r>
              <a:rPr lang="ru-RU" sz="18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- </a:t>
            </a:r>
            <a:r>
              <a:rPr lang="ru-RU" sz="18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</a:rPr>
              <a:t>центр материально-технического обеспечения;</a:t>
            </a:r>
            <a:br>
              <a:rPr lang="ru-RU" sz="18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</a:rPr>
            </a:br>
            <a:r>
              <a:rPr lang="ru-RU" sz="18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</a:rPr>
              <a:t>- редакция газеты «Северная газета»;</a:t>
            </a:r>
            <a:br>
              <a:rPr lang="ru-RU" sz="18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</a:rPr>
            </a:br>
            <a:r>
              <a:rPr lang="ru-RU" sz="1800" b="1" i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</a:rPr>
              <a:t>- автотранспортное предприятие</a:t>
            </a:r>
            <a:r>
              <a:rPr lang="ru-RU" sz="18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</a:rPr>
              <a:t/>
            </a:r>
            <a:br>
              <a:rPr lang="ru-RU" sz="18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</a:rPr>
            </a:br>
            <a:r>
              <a:rPr lang="ru-RU" sz="18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</a:rPr>
              <a:t>-индивидуальные предприниматели.</a:t>
            </a:r>
            <a:endParaRPr lang="ru-RU" sz="1800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 rot="10800000" flipH="1">
            <a:off x="10044608" y="6381326"/>
            <a:ext cx="216024" cy="216025"/>
          </a:xfrm>
        </p:spPr>
        <p:txBody>
          <a:bodyPr>
            <a:noAutofit/>
          </a:bodyPr>
          <a:lstStyle/>
          <a:p>
            <a:endParaRPr lang="ru-RU" b="1" i="1" dirty="0">
              <a:solidFill>
                <a:schemeClr val="bg2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9322685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32321" y="764704"/>
            <a:ext cx="8160159" cy="2376264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ru-RU" sz="18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Спасибо за внимание ! 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 rot="10800000" flipH="1">
            <a:off x="10044608" y="6381326"/>
            <a:ext cx="216024" cy="216025"/>
          </a:xfrm>
        </p:spPr>
        <p:txBody>
          <a:bodyPr>
            <a:noAutofit/>
          </a:bodyPr>
          <a:lstStyle/>
          <a:p>
            <a:endParaRPr lang="ru-RU" b="1" i="1" dirty="0">
              <a:solidFill>
                <a:schemeClr val="bg2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12502689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8" name="Picture 4" descr="C:\Users\КДЦ\Desktop\Совет  женщин 2016\3419-1600x120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299"/>
            <a:ext cx="9372533" cy="70294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0" y="260649"/>
            <a:ext cx="8388424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i="1" cap="none" spc="0" dirty="0">
                <a:ln w="17780" cmpd="sng">
                  <a:noFill/>
                  <a:prstDash val="solid"/>
                  <a:miter lim="800000"/>
                </a:ln>
                <a:solidFill>
                  <a:srgbClr val="004C22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Adventure" panose="02000503020000020003" pitchFamily="2" charset="0"/>
              </a:rPr>
              <a:t>Первое место в областном конкурсе «Отец года»  </a:t>
            </a:r>
          </a:p>
          <a:p>
            <a:pPr algn="ctr"/>
            <a:r>
              <a:rPr lang="ru-RU" sz="2000" b="1" i="1" cap="none" spc="0" dirty="0">
                <a:ln w="17780" cmpd="sng">
                  <a:noFill/>
                  <a:prstDash val="solid"/>
                  <a:miter lim="800000"/>
                </a:ln>
                <a:solidFill>
                  <a:srgbClr val="004C22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Adventure" panose="02000503020000020003" pitchFamily="2" charset="0"/>
              </a:rPr>
              <a:t>в номинации «Лучший отец - общественник» (2024 г.)</a:t>
            </a:r>
          </a:p>
          <a:p>
            <a:pPr algn="ctr"/>
            <a:r>
              <a:rPr lang="ru-RU" sz="2000" b="1" i="1" cap="none" spc="0" dirty="0">
                <a:ln w="17780" cmpd="sng">
                  <a:noFill/>
                  <a:prstDash val="solid"/>
                  <a:miter lim="800000"/>
                </a:ln>
                <a:solidFill>
                  <a:srgbClr val="004C22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Adventure" panose="02000503020000020003" pitchFamily="2" charset="0"/>
              </a:rPr>
              <a:t>(председатель Совета отцов </a:t>
            </a:r>
            <a:r>
              <a:rPr lang="ru-RU" sz="2000" b="1" i="1" cap="none" spc="0" dirty="0" err="1">
                <a:ln w="17780" cmpd="sng">
                  <a:noFill/>
                  <a:prstDash val="solid"/>
                  <a:miter lim="800000"/>
                </a:ln>
                <a:solidFill>
                  <a:srgbClr val="004C22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Adventure" panose="02000503020000020003" pitchFamily="2" charset="0"/>
              </a:rPr>
              <a:t>Исмайлов</a:t>
            </a:r>
            <a:r>
              <a:rPr lang="ru-RU" sz="2000" b="1" i="1" cap="none" spc="0" dirty="0">
                <a:ln w="17780" cmpd="sng">
                  <a:noFill/>
                  <a:prstDash val="solid"/>
                  <a:miter lim="800000"/>
                </a:ln>
                <a:solidFill>
                  <a:srgbClr val="004C22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Adventure" panose="02000503020000020003" pitchFamily="2" charset="0"/>
              </a:rPr>
              <a:t>  А.М.)</a:t>
            </a:r>
          </a:p>
          <a:p>
            <a:pPr algn="ctr"/>
            <a:endParaRPr lang="ru-RU" sz="2000" b="1" dirty="0">
              <a:ln w="17780" cmpd="sng">
                <a:noFill/>
                <a:prstDash val="solid"/>
                <a:miter lim="800000"/>
              </a:ln>
              <a:solidFill>
                <a:srgbClr val="004C22"/>
              </a:solidFill>
              <a:effectLst>
                <a:outerShdw blurRad="50800" algn="tl" rotWithShape="0">
                  <a:srgbClr val="000000"/>
                </a:outerShdw>
              </a:effectLst>
              <a:latin typeface="Adventure" panose="02000503020000020003" pitchFamily="2" charset="0"/>
            </a:endParaRPr>
          </a:p>
          <a:p>
            <a:pPr algn="ctr"/>
            <a:endParaRPr lang="ru-RU" sz="2000" b="1" cap="none" spc="0" dirty="0">
              <a:ln w="17780" cmpd="sng">
                <a:noFill/>
                <a:prstDash val="solid"/>
                <a:miter lim="800000"/>
              </a:ln>
              <a:solidFill>
                <a:srgbClr val="004C22"/>
              </a:solidFill>
              <a:effectLst>
                <a:outerShdw blurRad="50800" algn="tl" rotWithShape="0">
                  <a:srgbClr val="000000"/>
                </a:outerShdw>
              </a:effectLst>
              <a:latin typeface="Adventure" panose="02000503020000020003" pitchFamily="2" charset="0"/>
            </a:endParaRPr>
          </a:p>
          <a:p>
            <a:pPr algn="ctr"/>
            <a:endParaRPr lang="ru-RU" sz="2000" b="1" cap="none" spc="0" dirty="0">
              <a:ln w="17780" cmpd="sng">
                <a:noFill/>
                <a:prstDash val="solid"/>
                <a:miter lim="800000"/>
              </a:ln>
              <a:solidFill>
                <a:srgbClr val="004C22"/>
              </a:solidFill>
              <a:effectLst>
                <a:outerShdw blurRad="50800" algn="tl" rotWithShape="0">
                  <a:srgbClr val="000000"/>
                </a:outerShdw>
              </a:effectLst>
              <a:latin typeface="Adventure" panose="02000503020000020003" pitchFamily="2" charset="0"/>
            </a:endParaRPr>
          </a:p>
        </p:txBody>
      </p:sp>
      <p:pic>
        <p:nvPicPr>
          <p:cNvPr id="3074" name="Picture 2" descr="G:\Отец года\2023 год Исмайлов А.М\Нина Михайловна\WhatsApp Image 2023-09-01 at 09.50.08 (2)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357788"/>
            <a:ext cx="1826568" cy="243542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G:\Отец года\2023 год Исмайлов А.М\Поздравление вдов с Днем Победы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228177" y="1701253"/>
            <a:ext cx="2180137" cy="163510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G:\Отец года\2023 год Исмайлов А.М\Поздравление мам с 8 марта, чьи ребята служат в рядах РА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1736" y="1500174"/>
            <a:ext cx="2490664" cy="203015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G:\Отец года\2023 год Исмайлов А.М\Поздравление детей, находящихся на лечении в ЦРБ с Международным  днем защиты детей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929" y="3981780"/>
            <a:ext cx="3142228" cy="239349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G:\Отец года\2023 год Исмайлов А.М\Поздравление мам, воспитывающих детей инвалидов (2)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488" y="3929066"/>
            <a:ext cx="1957139" cy="260951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 descr="G:\Отец года\2023 год Исмайлов А.М\Хозяйственная помощь семьям, чьи родные в СВО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8948" y="3786190"/>
            <a:ext cx="2145052" cy="286006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E:\фото  Н.М. Иванченко\9b566adc-9b92-4604-8e6d-ca6f3ef38d50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179473" y="1357298"/>
            <a:ext cx="1964527" cy="261936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170" name="Picture 2" descr="E:\162APPLE\РАБОТА 1\IMG_2508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 rot="5400000">
            <a:off x="4385471" y="3448838"/>
            <a:ext cx="2635231" cy="197642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364088890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8" name="Picture 4" descr="C:\Users\КДЦ\Desktop\Совет  женщин 2016\3419-1600x120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71400"/>
            <a:ext cx="9372533" cy="70294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G:\Осипов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388" y="211840"/>
            <a:ext cx="2618355" cy="364039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C:\Users\User\Desktop\ИВАНЧЕНКО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68" y="141604"/>
            <a:ext cx="2534708" cy="368741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2653" b="2734"/>
          <a:stretch/>
        </p:blipFill>
        <p:spPr bwMode="auto">
          <a:xfrm>
            <a:off x="571472" y="265513"/>
            <a:ext cx="2517835" cy="359598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6" name="Picture 2" descr="C:\Users\user\Desktop\Трясейкин В.Н. диплом 3 место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857356" y="3143248"/>
            <a:ext cx="2500330" cy="354663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2946" name="Picture 2" descr="E:\30 сентября\грамота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500694" y="3082663"/>
            <a:ext cx="2450482" cy="348960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364088890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8" name="Picture 4" descr="C:\Users\КДЦ\Desktop\Совет  женщин 2016\3419-1600x120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776" y="-11832"/>
            <a:ext cx="9159776" cy="686983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547664" y="332656"/>
            <a:ext cx="720080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i="1" cap="none" spc="0" dirty="0">
                <a:ln w="17780" cmpd="sng">
                  <a:noFill/>
                  <a:prstDash val="solid"/>
                  <a:miter lim="800000"/>
                </a:ln>
                <a:solidFill>
                  <a:srgbClr val="004C22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Adventure" panose="02000503020000020003" pitchFamily="2" charset="0"/>
              </a:rPr>
              <a:t>Открытие</a:t>
            </a:r>
            <a:r>
              <a:rPr lang="ru-RU" sz="2000" b="1" i="1" dirty="0">
                <a:ln w="17780" cmpd="sng">
                  <a:noFill/>
                  <a:prstDash val="solid"/>
                  <a:miter lim="800000"/>
                </a:ln>
                <a:solidFill>
                  <a:srgbClr val="004C22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Adventure" panose="02000503020000020003" pitchFamily="2" charset="0"/>
              </a:rPr>
              <a:t> </a:t>
            </a:r>
            <a:r>
              <a:rPr lang="ru-RU" sz="2000" b="1" i="1" cap="none" spc="0" dirty="0">
                <a:ln w="17780" cmpd="sng">
                  <a:noFill/>
                  <a:prstDash val="solid"/>
                  <a:miter lim="800000"/>
                </a:ln>
                <a:solidFill>
                  <a:srgbClr val="004C22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Adventure" panose="02000503020000020003" pitchFamily="2" charset="0"/>
              </a:rPr>
              <a:t>Года семьи в районе,</a:t>
            </a:r>
          </a:p>
          <a:p>
            <a:pPr algn="ctr"/>
            <a:r>
              <a:rPr lang="ru-RU" sz="2000" b="1" i="1" cap="none" spc="0" dirty="0">
                <a:ln w="17780" cmpd="sng">
                  <a:noFill/>
                  <a:prstDash val="solid"/>
                  <a:miter lim="800000"/>
                </a:ln>
                <a:solidFill>
                  <a:srgbClr val="004C22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Adventure" panose="02000503020000020003" pitchFamily="2" charset="0"/>
              </a:rPr>
              <a:t> участие в работе учительской конференции </a:t>
            </a:r>
          </a:p>
        </p:txBody>
      </p:sp>
      <p:pic>
        <p:nvPicPr>
          <p:cNvPr id="4098" name="Picture 2" descr="G:\05.02\Год семьи\d41f93b9-2604-49f3-9d68-7e3e3cf5696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58" y="1500174"/>
            <a:ext cx="4125419" cy="309406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G:\05.02\Год семьи\5f4df7df-3541-4f42-8a9d-0d91900ddc6a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7950" y="1357298"/>
            <a:ext cx="2029648" cy="259097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57488" y="4214818"/>
            <a:ext cx="5500516" cy="196621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350330067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Исполнительная">
  <a:themeElements>
    <a:clrScheme name="Исполнительная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Исполнительная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Исполнитель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Исполнительная">
  <a:themeElements>
    <a:clrScheme name="Исполнительная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Исполнительная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Исполнитель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1287</Words>
  <Application>Microsoft Office PowerPoint</Application>
  <PresentationFormat>Экран (4:3)</PresentationFormat>
  <Paragraphs>292</Paragraphs>
  <Slides>62</Slides>
  <Notes>35</Notes>
  <HiddenSlides>0</HiddenSlides>
  <MMClips>0</MMClips>
  <ScaleCrop>false</ScaleCrop>
  <HeadingPairs>
    <vt:vector size="6" baseType="variant">
      <vt:variant>
        <vt:lpstr>Тема</vt:lpstr>
      </vt:variant>
      <vt:variant>
        <vt:i4>4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62</vt:i4>
      </vt:variant>
    </vt:vector>
  </HeadingPairs>
  <TitlesOfParts>
    <vt:vector size="67" baseType="lpstr">
      <vt:lpstr>Тема Office</vt:lpstr>
      <vt:lpstr>Исполнительная</vt:lpstr>
      <vt:lpstr>1_Исполнительная</vt:lpstr>
      <vt:lpstr>1_Тема Office</vt:lpstr>
      <vt:lpstr>Acrobat Document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По</vt:lpstr>
      <vt:lpstr>По</vt:lpstr>
      <vt:lpstr>По</vt:lpstr>
      <vt:lpstr>По</vt:lpstr>
      <vt:lpstr>Слайд 14</vt:lpstr>
      <vt:lpstr>Слайд 15</vt:lpstr>
      <vt:lpstr>Слайд 16</vt:lpstr>
      <vt:lpstr>Слайд 17</vt:lpstr>
      <vt:lpstr>Слайд 18</vt:lpstr>
      <vt:lpstr>Слайд 19</vt:lpstr>
      <vt:lpstr>По</vt:lpstr>
      <vt:lpstr>По</vt:lpstr>
      <vt:lpstr>Слайд 22</vt:lpstr>
      <vt:lpstr>Слайд 23</vt:lpstr>
      <vt:lpstr>Слайд 24</vt:lpstr>
      <vt:lpstr>Слайд 25</vt:lpstr>
      <vt:lpstr>По</vt:lpstr>
      <vt:lpstr>По</vt:lpstr>
      <vt:lpstr>Слайд 28</vt:lpstr>
      <vt:lpstr>По</vt:lpstr>
      <vt:lpstr>По</vt:lpstr>
      <vt:lpstr>По</vt:lpstr>
      <vt:lpstr>По</vt:lpstr>
      <vt:lpstr>По</vt:lpstr>
      <vt:lpstr>        Цель проекта -создание условий для формирования у детей и подростков уважительного отношения к истории Отечества на примере  героических образов односельчан,  напомнить обучающимся о земляке-Герое, выпускнике школы, совершившем доблестный поступок, проявивший личное мужество и готовность к самопожертвованию     «Парта Героя» - это ученический стол, на котором размещены фотография Героя, информация о фактах его биографии и заслугах.  Право сидеть за Партой Героя будет присуждаться обучающимся за отличные оценки, а также проявившие себя в полезных делах по итогам четверти, года         В 7 школах района   установлены 9 Парт, посвященных Героям Великой Отечественной войны, участникам афганской и чеченской войн, Героям СВО.                </vt:lpstr>
      <vt:lpstr>дважды</vt:lpstr>
      <vt:lpstr>дважды</vt:lpstr>
      <vt:lpstr>Слайд 37</vt:lpstr>
      <vt:lpstr>дважды</vt:lpstr>
      <vt:lpstr>Слайд 39</vt:lpstr>
      <vt:lpstr>Слайд 40</vt:lpstr>
      <vt:lpstr>Слайд 41</vt:lpstr>
      <vt:lpstr>ёё</vt:lpstr>
      <vt:lpstr>ёё</vt:lpstr>
      <vt:lpstr>\</vt:lpstr>
      <vt:lpstr>\</vt:lpstr>
      <vt:lpstr>Слайд 46</vt:lpstr>
      <vt:lpstr>\</vt:lpstr>
      <vt:lpstr>\</vt:lpstr>
      <vt:lpstr>ёё</vt:lpstr>
      <vt:lpstr>дважды</vt:lpstr>
      <vt:lpstr>Слайд 51</vt:lpstr>
      <vt:lpstr>ёё</vt:lpstr>
      <vt:lpstr>дважды</vt:lpstr>
      <vt:lpstr>Слайд 54</vt:lpstr>
      <vt:lpstr>Слайд 55</vt:lpstr>
      <vt:lpstr> </vt:lpstr>
      <vt:lpstr>По</vt:lpstr>
      <vt:lpstr>Слайд 58</vt:lpstr>
      <vt:lpstr>На Гражданском Форуме Новосибирской области за победу в областном конкурсе инициатив и достижений СО НКО в номинации «Профессионал социально некоммерческой организации» Губернатор Новосибирской области Травников А.А  вручил  сертификат на прохождение стажировки в  г. Москва</vt:lpstr>
      <vt:lpstr>Интересные встречи: Благотворительный Фонд Тимченко , коворкинг –центр НКО и ресурсный центр Комитета общественных связей и молодежной политики  г. Москвы.  </vt:lpstr>
      <vt:lpstr>                                      Наши партнеры:  - администрация Северного района Новосибирская области  - главы сельских администраций; - образовательные учреждения; -Культурно-досуговый центр; -централизованная библиотечная система;  - центр материально-технического обеспечения; - редакция газеты «Северная газета»; - автотранспортное предприятие -индивидуальные предприниматели.</vt:lpstr>
      <vt:lpstr>Спасибо за внимание ! </vt:lpstr>
    </vt:vector>
  </TitlesOfParts>
  <Company>DG Win&amp;Soft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КДЦ</dc:creator>
  <cp:lastModifiedBy>user</cp:lastModifiedBy>
  <cp:revision>152</cp:revision>
  <dcterms:created xsi:type="dcterms:W3CDTF">2016-12-12T07:18:26Z</dcterms:created>
  <dcterms:modified xsi:type="dcterms:W3CDTF">2024-09-28T12:10:38Z</dcterms:modified>
</cp:coreProperties>
</file>