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1052175" cy="7920038"/>
  <p:notesSz cx="9926638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94FC"/>
    <a:srgbClr val="FFFFFF"/>
    <a:srgbClr val="EBF3F8"/>
    <a:srgbClr val="EAF2FF"/>
    <a:srgbClr val="FBFCFF"/>
    <a:srgbClr val="69A0FD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2040" y="-480"/>
      </p:cViewPr>
      <p:guideLst>
        <p:guide pos="2494" orient="horz"/>
        <p:guide pos="34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ChangeAspect="1" noGrp="1" noRot="1"/>
          </p:cNvSpPr>
          <p:nvPr>
            <p:ph type="sldImg" idx="2"/>
          </p:nvPr>
        </p:nvSpPr>
        <p:spPr>
          <a:xfrm>
            <a:off x="3348038" y="857250"/>
            <a:ext cx="3230562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300414"/>
            <a:ext cx="794131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4"/>
            <a:ext cx="4301543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72" y="6513514"/>
            <a:ext cx="4301543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itchFamily="34" charset="0" panose="020B0604020202020204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media1.svg"/><Relationship Id="rId4" Type="http://schemas.openxmlformats.org/officeDocument/2006/relationships/image" Target="../media/image2.jpg"/><Relationship Id="rId5" Type="http://schemas.openxmlformats.org/officeDocument/2006/relationships/image" Target="../media/image3.jpg"/><Relationship Id="rId6" Type="http://schemas.openxmlformats.org/officeDocument/2006/relationships/image" Target="../media/image4.png"/><Relationship Id="rId7" Type="http://schemas.openxmlformats.org/officeDocument/2006/relationships/image" Target="../media/image5.jpg"/><Relationship Id="rId8" Type="http://schemas.openxmlformats.org/officeDocument/2006/relationships/image" Target="../media/image6.jpg"/><Relationship Id="rId9" Type="http://schemas.openxmlformats.org/officeDocument/2006/relationships/image" Target="../media/image7.png"/><Relationship Id="rId10" Type="http://schemas.openxmlformats.org/officeDocument/2006/relationships/image" Target="../media/image8.jpg"/><Relationship Id="rId11" Type="http://schemas.openxmlformats.org/officeDocument/2006/relationships/image" Target="../media/image9.jpg"/><Relationship Id="rId12" Type="http://schemas.openxmlformats.org/officeDocument/2006/relationships/image" Target="../media/image10.png"/><Relationship Id="rId13" Type="http://schemas.openxmlformats.org/officeDocument/2006/relationships/image" Target="../media/image1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Relationship Id="rId3" Type="http://schemas.openxmlformats.org/officeDocument/2006/relationships/image" Target="../media/image13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722382" y="1704717"/>
            <a:ext cx="3677491" cy="12926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tabLst>
                <a:tab pos="1616075" algn="l"/>
              </a:tabLst>
            </a:pPr>
            <a:r>
              <a:rPr lang="ru-RU" sz="2100" b="1" dirty="0" smtClean="0">
                <a:solidFill>
                  <a:srgbClr val="0070C0"/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ОФИЦИАЛЬНОЕ ТРУДОУСТРОЙСТВО –</a:t>
            </a:r>
          </a:p>
          <a:p>
            <a:r>
              <a:rPr lang="ru-RU" sz="2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это ваша безопасность </a:t>
            </a:r>
          </a:p>
          <a:p>
            <a:endParaRPr lang="ru-RU" sz="2100" dirty="0">
              <a:solidFill>
                <a:srgbClr val="0070C0"/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  <p:sp>
        <p:nvSpPr>
          <p:cNvPr id="107" name="Прямоугольник: скругленные углы 106"/>
          <p:cNvSpPr/>
          <p:nvPr/>
        </p:nvSpPr>
        <p:spPr>
          <a:xfrm>
            <a:off x="332509" y="398225"/>
            <a:ext cx="2873829" cy="131182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С 01.01.2025</a:t>
            </a:r>
            <a:r>
              <a:rPr lang="en-US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создан Реестр недобросовестных работодателей.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pic>
        <p:nvPicPr>
          <p:cNvPr id="5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7645907" y="276852"/>
            <a:ext cx="765585" cy="769093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537348" y="477715"/>
            <a:ext cx="4243160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</a:t>
            </a:r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ОБЛАСТИ</a:t>
            </a:r>
          </a:p>
        </p:txBody>
      </p:sp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4153739" y="3646967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7"/>
          <a:srcRect/>
          <a:stretch/>
        </p:blipFill>
        <p:spPr bwMode="auto">
          <a:xfrm>
            <a:off x="5816009" y="3657600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8"/>
          <a:srcRect/>
          <a:stretch/>
        </p:blipFill>
        <p:spPr bwMode="auto">
          <a:xfrm>
            <a:off x="6124352" y="563525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9"/>
          <a:srcRect/>
          <a:stretch/>
        </p:blipFill>
        <p:spPr bwMode="auto">
          <a:xfrm>
            <a:off x="3933051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0"/>
          <a:srcRect/>
          <a:stretch/>
        </p:blipFill>
        <p:spPr bwMode="auto">
          <a:xfrm>
            <a:off x="4279237" y="2061474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1"/>
          <a:srcRect/>
          <a:stretch/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pic>
        <p:nvPicPr>
          <p:cNvPr id="13" name="Picture 2" descr="C:\Users\Inet3018\Desktop\Неформальная занятость\izobrazhenie_2023-10-10_151027242.png"/>
          <p:cNvPicPr>
            <a:picLocks noChangeAspect="1" noChangeArrowheads="1"/>
          </p:cNvPicPr>
          <p:nvPr/>
        </p:nvPicPr>
        <p:blipFill>
          <a:blip r:embed="rId12"/>
          <a:srcRect/>
          <a:stretch/>
        </p:blipFill>
        <p:spPr bwMode="auto">
          <a:xfrm>
            <a:off x="7925564" y="3375492"/>
            <a:ext cx="2769704" cy="2205910"/>
          </a:xfrm>
          <a:prstGeom prst="rect">
            <a:avLst/>
          </a:prstGeom>
          <a:noFill/>
        </p:spPr>
      </p:pic>
      <p:sp>
        <p:nvSpPr>
          <p:cNvPr id="44" name="Прямоугольник: скругленные углы 106"/>
          <p:cNvSpPr/>
          <p:nvPr/>
        </p:nvSpPr>
        <p:spPr>
          <a:xfrm>
            <a:off x="7875946" y="6550676"/>
            <a:ext cx="2945193" cy="1168285"/>
          </a:xfrm>
          <a:prstGeom prst="roundRect">
            <a:avLst>
              <a:gd name="adj" fmla="val 11667"/>
            </a:avLst>
          </a:prstGeom>
          <a:solidFill>
            <a:srgbClr val="5494FC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67014" y="1989247"/>
            <a:ext cx="3171832" cy="27238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Реестр содержит: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Наименование организации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или ИП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ИНН организации или ИП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Дату включения в реестр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Сведения о постановлении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</a:t>
            </a:r>
            <a:r>
              <a:rPr lang="ru-RU" sz="1600" dirty="0" smtClean="0"/>
              <a:t>суда или уполномоченного</a:t>
            </a:r>
          </a:p>
          <a:p>
            <a:r>
              <a:rPr lang="ru-RU" sz="1600" dirty="0" smtClean="0"/>
              <a:t>     органа</a:t>
            </a:r>
            <a:endParaRPr lang="ru-RU" sz="1500" dirty="0" smtClean="0">
              <a:latin typeface="Golos Text" pitchFamily="34" charset="0"/>
              <a:ea typeface="Golos Text" pitchFamily="34" charset="0"/>
            </a:endParaRP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Основания для включения в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реестр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9009817" y="6246421"/>
            <a:ext cx="478314" cy="478314"/>
            <a:chOff x="4200419" y="3265833"/>
            <a:chExt cx="1866894" cy="1866894"/>
          </a:xfrm>
        </p:grpSpPr>
        <p:sp>
          <p:nvSpPr>
            <p:cNvPr id="45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7862408" y="6764314"/>
            <a:ext cx="3009014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Неоформление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 трудовых отношений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 влечет множество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негативных последствий</a:t>
            </a:r>
          </a:p>
        </p:txBody>
      </p:sp>
      <p:grpSp>
        <p:nvGrpSpPr>
          <p:cNvPr id="36" name="Группа 35"/>
          <p:cNvGrpSpPr/>
          <p:nvPr/>
        </p:nvGrpSpPr>
        <p:grpSpPr>
          <a:xfrm>
            <a:off x="1467006" y="211776"/>
            <a:ext cx="478314" cy="478314"/>
            <a:chOff x="4200419" y="3265833"/>
            <a:chExt cx="1866894" cy="1866894"/>
          </a:xfrm>
        </p:grpSpPr>
        <p:sp>
          <p:nvSpPr>
            <p:cNvPr id="38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9" name="Рисунок 38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0" name="TextBox 39"/>
          <p:cNvSpPr txBox="1"/>
          <p:nvPr/>
        </p:nvSpPr>
        <p:spPr>
          <a:xfrm>
            <a:off x="376910" y="6191131"/>
            <a:ext cx="3161937" cy="146193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Работодатели попадают в реестр на год после вступления постановления в силу.  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Реестр является общедоступным и размещается в открытом доступе на сайте </a:t>
            </a:r>
            <a:r>
              <a:rPr lang="ru-RU" sz="1500" dirty="0" err="1" smtClean="0">
                <a:latin typeface="Golos Text" pitchFamily="34" charset="0"/>
                <a:ea typeface="Golos Text" pitchFamily="34" charset="0"/>
              </a:rPr>
              <a:t>Роструда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.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2051" name="Picture 3" descr="C:\Users\Inet3018\Desktop\Неформальная занятость\pngtree-pros-and-cons-line-icon-vector-png-image_6738645.png"/>
          <p:cNvPicPr>
            <a:picLocks noChangeAspect="1" noChangeArrowheads="1"/>
          </p:cNvPicPr>
          <p:nvPr/>
        </p:nvPicPr>
        <p:blipFill>
          <a:blip r:embed="rId13"/>
          <a:srcRect/>
          <a:stretch/>
        </p:blipFill>
        <p:spPr bwMode="auto">
          <a:xfrm>
            <a:off x="1219470" y="4607627"/>
            <a:ext cx="1484416" cy="148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3579962" cy="192380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35001" y="287457"/>
            <a:ext cx="318009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482600"/>
            <a:r>
              <a:rPr lang="ru-RU" sz="1600" b="1" dirty="0" smtClean="0">
                <a:latin typeface="Golos Text" pitchFamily="34" charset="0"/>
                <a:ea typeface="Golos Text" pitchFamily="34" charset="0"/>
              </a:rPr>
              <a:t>Трудовой договор </a:t>
            </a:r>
            <a:r>
              <a:rPr lang="ru-RU" sz="1600" dirty="0" smtClean="0">
                <a:latin typeface="Golos Text" pitchFamily="34" charset="0"/>
                <a:ea typeface="Golos Text" pitchFamily="34" charset="0"/>
              </a:rPr>
              <a:t>– это письменное соглашение между работодателем и работником, устанавливающее их взаимные права и обязанности.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77696" y="4222586"/>
            <a:ext cx="3491883" cy="32316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Уклонение от оформления трудового договора влечет за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собой административные штрафы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в размере: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должностных лиц - от десяти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до двадцати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деятельность - от пяти тысяч до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десяти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юридических лиц –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пятидесяти тысяч до ста тысяч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>
            <a:off x="4100857" y="397507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cxnSpLocks/>
          </p:cNvCxnSpPr>
          <p:nvPr/>
        </p:nvCxnSpPr>
        <p:spPr>
          <a:xfrm>
            <a:off x="7750998" y="5319266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335313" y="2803702"/>
            <a:ext cx="3429166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b="1" dirty="0" smtClean="0">
                <a:latin typeface="Golos Text" pitchFamily="34" charset="0"/>
                <a:ea typeface="Golos Text" pitchFamily="34" charset="0"/>
              </a:rPr>
              <a:t>Обязанности работодателя:</a:t>
            </a:r>
          </a:p>
          <a:p>
            <a:endParaRPr lang="ru-RU" sz="500" b="1" dirty="0" smtClean="0">
              <a:latin typeface="Golos Text" pitchFamily="34" charset="0"/>
              <a:ea typeface="Golos Text" pitchFamily="34" charset="0"/>
            </a:endParaRPr>
          </a:p>
          <a:p>
            <a:endParaRPr lang="ru-RU" sz="500" b="1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Ознакомление с локальными актами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Обеспечение необходимыми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документами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Письменная форма заключения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трудового договора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Предоставление работы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Безопасные условия 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Выплата заработной платы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Социальное страхование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344385" y="6284525"/>
            <a:ext cx="3241963" cy="11541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  <a:t>Месячная заработная плата работника,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  <a:t>не может быть ниже МРОТ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  <a:t>(ст. 133 ТК РФ), который </a:t>
            </a:r>
            <a:b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</a:b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  <a:t>с 1 января 2026 года составляет           27 093 рублей. 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itchFamily="2" charset="0" panose="0000050000000000000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7817343" y="2409282"/>
            <a:ext cx="3048580" cy="26930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Фактическое допущение к работе неуполномоченного лица без заключения трудового договора влечет административные штрафы в размере: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на граждан - от трех тысяч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на должностных лиц –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десяти тысяч до двадцати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967185" y="689777"/>
            <a:ext cx="3429166" cy="30008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Нарушение ТК РФ может повлечь административные штрафы в размере (ст. 5.27 </a:t>
            </a:r>
            <a:r>
              <a:rPr lang="ru-RU" sz="1500" dirty="0" err="1" smtClean="0">
                <a:latin typeface="Golos Text" pitchFamily="34" charset="0"/>
                <a:ea typeface="Golos Text" pitchFamily="34" charset="0"/>
              </a:rPr>
              <a:t>КоАП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РФ):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pPr marL="82550" indent="-82550"/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должностных лиц - от одной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тысячи до пяти тысяч рублей</a:t>
            </a:r>
          </a:p>
          <a:p>
            <a:pPr indent="177800"/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en-US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деятельность - от одной тысячи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юридических лиц -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тридцати тысяч до пятидесяти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65205" y="284035"/>
            <a:ext cx="3429166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 smtClean="0">
                <a:latin typeface="Golos Text" pitchFamily="34" charset="0"/>
                <a:ea typeface="Golos Text" pitchFamily="34" charset="0"/>
              </a:rPr>
              <a:t>Ответственность за нарушения</a:t>
            </a:r>
            <a:r>
              <a:rPr lang="en-US" sz="1600" dirty="0" smtClean="0">
                <a:latin typeface="Golos Text" pitchFamily="34" charset="0"/>
                <a:ea typeface="Golos Text" pitchFamily="34" charset="0"/>
              </a:rPr>
              <a:t/>
            </a:r>
            <a:br>
              <a:rPr lang="en-US" sz="1600" dirty="0" smtClean="0">
                <a:latin typeface="Golos Text" pitchFamily="34" charset="0"/>
                <a:ea typeface="Golos Text" pitchFamily="34" charset="0"/>
              </a:rPr>
            </a:br>
            <a:endParaRPr lang="ru-RU" sz="1600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31" name="Picture 7" descr="C:\Users\Inet3018\Desktop\Неформальная занятость\1358533.png"/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2351314" y="1579415"/>
            <a:ext cx="1092530" cy="1092530"/>
          </a:xfrm>
          <a:prstGeom prst="rect">
            <a:avLst/>
          </a:prstGeom>
          <a:noFill/>
        </p:spPr>
      </p:pic>
      <p:pic>
        <p:nvPicPr>
          <p:cNvPr id="5" name="Picture 7" descr="C:\Users\Inet3018\Desktop\2666523.png"/>
          <p:cNvPicPr>
            <a:picLocks noChangeAspect="1" noChangeArrowheads="1"/>
          </p:cNvPicPr>
          <p:nvPr/>
        </p:nvPicPr>
        <p:blipFill>
          <a:blip r:embed="rId3">
            <a:lum bright="-10000"/>
          </a:blip>
          <a:srcRect/>
          <a:stretch/>
        </p:blipFill>
        <p:spPr bwMode="auto">
          <a:xfrm>
            <a:off x="8451274" y="5660778"/>
            <a:ext cx="1868384" cy="1868384"/>
          </a:xfrm>
          <a:prstGeom prst="rect">
            <a:avLst/>
          </a:prstGeom>
          <a:noFill/>
        </p:spPr>
      </p:pic>
      <p:pic>
        <p:nvPicPr>
          <p:cNvPr id="1030" name="Picture 6" descr="C:\Users\Inet3018\Desktop\Неформальная занятость\13701611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8372104" y="320819"/>
            <a:ext cx="1626733" cy="16267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1321</TotalTime>
  <Pages>0</Pages>
  <Words>319</Words>
  <Characters>0</Characters>
  <CharactersWithSpaces>0</CharactersWithSpaces>
  <Application>Р7-Офис/2024.3.1.523</Application>
  <DocSecurity>0</DocSecurity>
  <PresentationFormat>Произвольный</PresentationFormat>
  <Lines>0</Lines>
  <Paragraphs>81</Paragraphs>
  <Slides>2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Kristina Markaryan</dc:creator>
  <cp:keywords/>
  <dc:description/>
  <dc:identifier/>
  <dc:language/>
  <cp:lastModifiedBy>Заичко Елена Ярославовна</cp:lastModifiedBy>
  <cp:revision>157</cp:revision>
  <cp:lastPrinted>2025-11-27T03:46:50Z</cp:lastPrinted>
  <dcterms:created xsi:type="dcterms:W3CDTF">2025-06-03T13:01:55Z</dcterms:created>
  <dcterms:modified xsi:type="dcterms:W3CDTF">2025-11-27T03:47:11Z</dcterms:modified>
  <cp:category/>
  <cp:contentStatus/>
  <cp:version/>
</cp:coreProperties>
</file>