
<file path=[Content_Types].xml><?xml version="1.0" encoding="utf-8"?>
<Types xmlns="http://schemas.openxmlformats.org/package/2006/content-types">
  <Default Extension="svg" ContentType="image/svg+xml"/>
  <Default Extension="wmf" ContentType="image/x-wmf"/>
  <Default Extension="png" ContentType="image/png"/>
  <Default Extension="jpeg" ContentType="image/jpeg"/>
  <Default Extension="xml" ContentType="application/xml"/>
  <Default Extension="rels" ContentType="application/vnd.openxmlformats-package.relationships+xml"/>
  <Default Extension="bin" ContentType="application/vnd.openxmlformats-officedocument.oleObject"/>
  <Override PartName="/ppt/slides/slide1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2.xml" ContentType="application/vnd.openxmlformats-officedocument.presentationml.slideLayout+xml"/>
  <Override PartName="/docProps/app.xml" ContentType="application/vnd.openxmlformats-officedocument.extended-properties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slideMasters/slideMaster1.xml" ContentType="application/vnd.openxmlformats-officedocument.presentationml.slideMaster+xml"/>
  <Override PartName="/ppt/presentation.xml" ContentType="application/vnd.openxmlformats-officedocument.presentationml.presentation.main+xml"/>
  <Override PartName="/ppt/tableStyles.xml" ContentType="application/vnd.openxmlformats-officedocument.presentationml.tableStyles+xml"/>
  <Override PartName="/ppt/theme/theme1.xml" ContentType="application/vnd.openxmlformats-officedocument.theme+xml"/>
</Types>
</file>

<file path=_rels/.rels><?xml version="1.0" encoding="UTF-8" standalone="yes"?><Relationships xmlns="http://schemas.openxmlformats.org/package/2006/relationships"><Relationship Id="rId3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aveSubsetFonts="1">
  <p:sldMasterIdLst>
    <p:sldMasterId id="2147483648" r:id="rId1"/>
  </p:sldMasterIdLst>
  <p:sldIdLst>
    <p:sldId id="256" r:id="rId3"/>
  </p:sldIdLst>
  <p:sldSz cx="6858000" cy="9906000" type="A4"/>
  <p:notesSz cx="6808788" cy="9940925"/>
  <p:defaultTextStyle>
    <a:defPPr>
      <a:defRPr lang="en-US"/>
    </a:defPPr>
    <a:lvl1pPr marL="0" algn="l" defTabSz="457165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65" algn="l" defTabSz="457165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331" algn="l" defTabSz="457165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496" algn="l" defTabSz="457165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661" algn="l" defTabSz="457165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826" algn="l" defTabSz="457165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992" algn="l" defTabSz="457165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157" algn="l" defTabSz="457165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323" algn="l" defTabSz="457165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BCC"/>
    <a:srgbClr val="3399FF"/>
    <a:srgbClr val="0070C0"/>
    <a:srgbClr val="ED1C24"/>
    <a:srgbClr val="F15A22"/>
    <a:srgbClr val="92D050"/>
    <a:srgbClr val="D9D9D9"/>
    <a:srgbClr val="F14D53"/>
    <a:srgbClr val="0D89C3"/>
    <a:srgbClr val="006FAD"/>
  </p:clrMru>
  <p:showPr showNarration="1">
    <p:present/>
    <p:sldAll/>
    <p:penClr>
      <a:prstClr val="red"/>
    </p:penClr>
  </p:showPr>
</p:presentationPr>
</file>

<file path=ppt/tableStyles.xml><?xml version="1.0" encoding="utf-8"?>
<a:tblStyleLst xmlns:a="http://schemas.openxmlformats.org/drawingml/2006/main" def="{5C22544A-7EE6-4342-B048-85BDC9FD1C3A}"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  <a:fill>
          <a:solidFill>
            <a:schemeClr val="dk1">
              <a:tint val="40000"/>
            </a:schemeClr>
          </a:solidFill>
        </a:fill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  <a:fill>
          <a:solidFill>
            <a:schemeClr val="accent1">
              <a:tint val="40000"/>
            </a:schemeClr>
          </a:solidFill>
        </a:fill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503" autoAdjust="0"/>
    <p:restoredTop sz="99425" autoAdjust="0"/>
  </p:normalViewPr>
  <p:slideViewPr>
    <p:cSldViewPr snapToGrid="0">
      <p:cViewPr>
        <p:scale>
          <a:sx n="80" d="100"/>
          <a:sy n="80" d="100"/>
        </p:scale>
        <p:origin x="-3366" y="-102"/>
      </p:cViewPr>
      <p:guideLst>
        <p:guide pos="852" orient="horz"/>
        <p:guide pos="2137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0"/>
    </p:cViewPr>
  </p:sorterViewPr>
  <p:gridSpacing cx="72008" cy="72008"/>
</p:viewPr>
</file>

<file path=ppt/_rels/presentation.xml.rels><?xml version="1.0" encoding="UTF-8" standalone="yes"?>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slide" Target="slides/slide1.xml"/><Relationship Id="rId4" Type="http://schemas.openxmlformats.org/officeDocument/2006/relationships/presProps" Target="presProps.xml" /><Relationship Id="rId5" Type="http://schemas.openxmlformats.org/officeDocument/2006/relationships/tableStyles" Target="tableStyles.xml" /><Relationship Id="rId6" Type="http://schemas.openxmlformats.org/officeDocument/2006/relationships/viewProps" Target="viewProps.xml" /></Relationships>
</file>

<file path=ppt/slideLayouts/_rels/slideLayout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preserve="1" type="title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pPr/>
              <a:t>11/27/2025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preserve="1" type="vertTx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pPr/>
              <a:t>11/27/2025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preserve="1" type="vertTitleAndTx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pPr/>
              <a:t>11/27/2025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preserve="1" type="obj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pPr/>
              <a:t>11/27/2025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preserve="1" type="secHead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pPr/>
              <a:t>11/27/2025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preserve="1" type="twoObj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pPr/>
              <a:t>11/27/2025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preserve="1" type="twoTxTwoObj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pPr/>
              <a:t>11/27/2025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preserve="1" type="titleOnly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pPr/>
              <a:t>11/27/2025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preserve="1" type="blank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pPr/>
              <a:t>11/27/2025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preserve="1" type="objTx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pPr/>
              <a:t>11/27/2025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preserve="1" type="picTx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ChangeAspect="1" noGrp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pPr/>
              <a:t>11/27/2025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smtClean="0"/>
              <a:pPr/>
              <a:t>11/27/2025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itchFamily="34" charset="0" panose="020B0604020202020204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itchFamily="34" charset="0" panose="020B0604020202020204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itchFamily="34" charset="0" panose="020B0604020202020204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itchFamily="34" charset="0" panose="020B0604020202020204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itchFamily="34" charset="0" panose="020B0604020202020204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itchFamily="34" charset="0" panose="020B0604020202020204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itchFamily="34" charset="0" panose="020B0604020202020204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itchFamily="34" charset="0" panose="020B0604020202020204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itchFamily="34" charset="0" panose="020B0604020202020204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1.png"/><Relationship Id="rId3" Type="http://schemas.openxmlformats.org/officeDocument/2006/relationships/image" Target="../media/media1.svg"/><Relationship Id="rId4" Type="http://schemas.openxmlformats.org/officeDocument/2006/relationships/image" Target="../media/image2.png"/><Relationship Id="rId5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/>
          <p:cNvSpPr txBox="1"/>
          <p:nvPr/>
        </p:nvSpPr>
        <p:spPr>
          <a:xfrm>
            <a:off x="1283665" y="487624"/>
            <a:ext cx="4243160" cy="461665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ru-RU" sz="1500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itchFamily="34" charset="0"/>
                <a:ea typeface="Golos Text" pitchFamily="34" charset="0"/>
              </a:rPr>
              <a:t>УФНС </a:t>
            </a:r>
            <a:r>
              <a:rPr lang="ru-RU" sz="15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Golos Text" pitchFamily="34" charset="0"/>
                <a:ea typeface="Golos Text" pitchFamily="34" charset="0"/>
              </a:rPr>
              <a:t>РОССИИ </a:t>
            </a:r>
            <a:endParaRPr lang="en-US" sz="1500" dirty="0" smtClean="0">
              <a:solidFill>
                <a:schemeClr val="tx1">
                  <a:lumMod val="85000"/>
                  <a:lumOff val="15000"/>
                </a:schemeClr>
              </a:solidFill>
              <a:latin typeface="Golos Text" pitchFamily="34" charset="0"/>
              <a:ea typeface="Golos Text" pitchFamily="34" charset="0"/>
            </a:endParaRPr>
          </a:p>
          <a:p>
            <a:r>
              <a:rPr lang="ru-RU" sz="15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Golos Text" pitchFamily="34" charset="0"/>
                <a:ea typeface="Golos Text" pitchFamily="34" charset="0"/>
              </a:rPr>
              <a:t>ПО </a:t>
            </a:r>
            <a:r>
              <a:rPr lang="ru-RU" sz="15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Golos Text" pitchFamily="34" charset="0"/>
                <a:ea typeface="Golos Text" pitchFamily="34" charset="0"/>
              </a:rPr>
              <a:t>НОВОСИБИРСКОЙ </a:t>
            </a:r>
            <a:r>
              <a:rPr lang="ru-RU" sz="1500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itchFamily="34" charset="0"/>
                <a:ea typeface="Golos Text" pitchFamily="34" charset="0"/>
              </a:rPr>
              <a:t>ОБЛАСТИ</a:t>
            </a:r>
          </a:p>
        </p:txBody>
      </p:sp>
      <p:sp>
        <p:nvSpPr>
          <p:cNvPr id="19" name="Прямоугольник 18"/>
          <p:cNvSpPr/>
          <p:nvPr/>
        </p:nvSpPr>
        <p:spPr>
          <a:xfrm>
            <a:off x="6660438" y="5216106"/>
            <a:ext cx="24237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latin typeface="Golos Text" pitchFamily="34" charset="0" panose="020B0503020202020204"/>
                <a:ea typeface="Golos Text" pitchFamily="34" charset="0" panose="020B0503020202020204"/>
              </a:rPr>
              <a:t> </a:t>
            </a:r>
            <a:endParaRPr lang="ru-RU" b="1" dirty="0">
              <a:latin typeface="Golos Text" pitchFamily="34" charset="0" panose="020B0503020202020204"/>
              <a:ea typeface="Golos Text" pitchFamily="34" charset="0" panose="020B0503020202020204"/>
            </a:endParaRPr>
          </a:p>
        </p:txBody>
      </p:sp>
      <p:pic>
        <p:nvPicPr>
          <p:cNvPr id="60" name="Graphic 9"/>
          <p:cNvPicPr>
            <a:picLocks noChangeAspect="1"/>
          </p:cNvPicPr>
          <p:nvPr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r="68290"/>
          <a:stretch/>
        </p:blipFill>
        <p:spPr>
          <a:xfrm>
            <a:off x="169597" y="214022"/>
            <a:ext cx="1039239" cy="1044000"/>
          </a:xfrm>
          <a:prstGeom prst="rect">
            <a:avLst/>
          </a:prstGeom>
        </p:spPr>
      </p:pic>
      <p:sp>
        <p:nvSpPr>
          <p:cNvPr id="70" name="TextBox 69"/>
          <p:cNvSpPr txBox="1"/>
          <p:nvPr/>
        </p:nvSpPr>
        <p:spPr>
          <a:xfrm>
            <a:off x="254348" y="1624926"/>
            <a:ext cx="6603652" cy="156966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r>
              <a:rPr lang="ru-RU" sz="3400" b="1" dirty="0" smtClean="0">
                <a:solidFill>
                  <a:srgbClr val="0070C0"/>
                </a:solidFill>
                <a:latin typeface="Golos Text" pitchFamily="34" charset="0"/>
                <a:ea typeface="Golos Text" pitchFamily="34" charset="0"/>
              </a:rPr>
              <a:t>Памятка о</a:t>
            </a:r>
            <a:r>
              <a:rPr lang="en-US" sz="3400" b="1" dirty="0" smtClean="0">
                <a:solidFill>
                  <a:srgbClr val="0070C0"/>
                </a:solidFill>
                <a:latin typeface="Golos Text" pitchFamily="34" charset="0"/>
                <a:ea typeface="Golos Text" pitchFamily="34" charset="0"/>
              </a:rPr>
              <a:t> </a:t>
            </a:r>
            <a:r>
              <a:rPr lang="ru-RU" sz="3400" b="1" dirty="0" smtClean="0">
                <a:solidFill>
                  <a:srgbClr val="0070C0"/>
                </a:solidFill>
                <a:latin typeface="Golos Text" pitchFamily="34" charset="0"/>
                <a:ea typeface="Golos Text" pitchFamily="34" charset="0"/>
              </a:rPr>
              <a:t>последствиях неформальной </a:t>
            </a:r>
          </a:p>
          <a:p>
            <a:r>
              <a:rPr lang="ru-RU" sz="3400" b="1" dirty="0" smtClean="0">
                <a:solidFill>
                  <a:srgbClr val="0070C0"/>
                </a:solidFill>
                <a:latin typeface="Golos Text" pitchFamily="34" charset="0"/>
                <a:ea typeface="Golos Text" pitchFamily="34" charset="0"/>
              </a:rPr>
              <a:t>занятости</a:t>
            </a:r>
          </a:p>
        </p:txBody>
      </p:sp>
      <p:sp>
        <p:nvSpPr>
          <p:cNvPr id="76" name="TextBox 75"/>
          <p:cNvSpPr txBox="1"/>
          <p:nvPr/>
        </p:nvSpPr>
        <p:spPr>
          <a:xfrm>
            <a:off x="266072" y="3718307"/>
            <a:ext cx="3344636" cy="984885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>
              <a:defRPr/>
            </a:pPr>
            <a:r>
              <a:rPr lang="ru-RU" sz="16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Golos Text" pitchFamily="34" charset="0" panose="020B0503020202020204"/>
                <a:ea typeface="Golos Text" pitchFamily="34" charset="0" panose="020B0503020202020204"/>
              </a:rPr>
              <a:t>Работаете без </a:t>
            </a:r>
            <a:r>
              <a:rPr lang="ru-RU" sz="1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itchFamily="34" charset="0" panose="020B0503020202020204"/>
                <a:ea typeface="Golos Text" pitchFamily="34" charset="0" panose="020B0503020202020204"/>
              </a:rPr>
              <a:t>официального оформления трудовых отношений </a:t>
            </a:r>
            <a:r>
              <a:rPr lang="ru-RU" sz="16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Golos Text" pitchFamily="34" charset="0" panose="020B0503020202020204"/>
                <a:ea typeface="Golos Text" pitchFamily="34" charset="0" panose="020B0503020202020204"/>
              </a:rPr>
              <a:t>-</a:t>
            </a:r>
            <a:r>
              <a:rPr lang="en-US" sz="16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Golos Text" pitchFamily="34" charset="0" panose="020B0503020202020204"/>
                <a:ea typeface="Golos Text" pitchFamily="34" charset="0" panose="020B0503020202020204"/>
              </a:rPr>
              <a:t> </a:t>
            </a:r>
            <a:r>
              <a:rPr lang="ru-RU" sz="16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Golos Text" pitchFamily="34" charset="0" panose="020B0503020202020204"/>
                <a:ea typeface="Golos Text" pitchFamily="34" charset="0" panose="020B0503020202020204"/>
              </a:rPr>
              <a:t>подвергаете </a:t>
            </a:r>
            <a:r>
              <a:rPr lang="ru-RU" sz="1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itchFamily="34" charset="0" panose="020B0503020202020204"/>
                <a:ea typeface="Golos Text" pitchFamily="34" charset="0" panose="020B0503020202020204"/>
              </a:rPr>
              <a:t>себя рискам</a:t>
            </a:r>
            <a:r>
              <a:rPr lang="ru-RU" sz="16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Golos Text" pitchFamily="34" charset="0" panose="020B0503020202020204"/>
                <a:ea typeface="Golos Text" pitchFamily="34" charset="0" panose="020B0503020202020204"/>
              </a:rPr>
              <a:t>:</a:t>
            </a:r>
            <a:endParaRPr lang="ru-RU" sz="1600" b="1" dirty="0">
              <a:solidFill>
                <a:schemeClr val="tx1">
                  <a:lumMod val="85000"/>
                  <a:lumOff val="15000"/>
                </a:schemeClr>
              </a:solidFill>
              <a:latin typeface="Golos Text" pitchFamily="34" charset="0" panose="020B0503020202020204"/>
              <a:ea typeface="Golos Text" pitchFamily="34" charset="0" panose="020B0503020202020204"/>
            </a:endParaRPr>
          </a:p>
        </p:txBody>
      </p:sp>
      <p:sp>
        <p:nvSpPr>
          <p:cNvPr id="83" name="Прямоугольник: скругленные углы 106"/>
          <p:cNvSpPr/>
          <p:nvPr/>
        </p:nvSpPr>
        <p:spPr>
          <a:xfrm>
            <a:off x="234248" y="8186468"/>
            <a:ext cx="6471351" cy="758681"/>
          </a:xfrm>
          <a:prstGeom prst="roundRect">
            <a:avLst>
              <a:gd name="adj" fmla="val 11667"/>
            </a:avLst>
          </a:prstGeom>
          <a:solidFill>
            <a:srgbClr val="5494FC">
              <a:alpha val="15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8000" tIns="108000" rIns="108000" bIns="0" rtlCol="0" anchor="ctr" anchorCtr="0"/>
          <a:lstStyle/>
          <a:p>
            <a:pPr algn="ctr" defTabSz="956973">
              <a:lnSpc>
                <a:spcPct val="85000"/>
              </a:lnSpc>
              <a:spcAft>
                <a:spcPts val="800"/>
              </a:spcAft>
              <a:defRPr/>
            </a:pPr>
            <a:endParaRPr lang="ru-RU" sz="1400" b="1" dirty="0">
              <a:solidFill>
                <a:schemeClr val="tx1">
                  <a:lumMod val="85000"/>
                  <a:lumOff val="15000"/>
                </a:schemeClr>
              </a:solidFill>
              <a:latin typeface="Golos Text" pitchFamily="34" charset="0" panose="020B0503020202020204"/>
              <a:ea typeface="Golos Text" pitchFamily="34" charset="0" panose="020B0503020202020204"/>
              <a:cs typeface="Poppins" pitchFamily="2" charset="0" panose="0000050000000000000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760173" y="8231830"/>
            <a:ext cx="5955323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956973">
              <a:spcAft>
                <a:spcPts val="800"/>
              </a:spcAft>
              <a:defRPr/>
            </a:pPr>
            <a:r>
              <a:rPr lang="ru-RU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Golos Text" pitchFamily="34" charset="0" panose="020B0503020202020204"/>
                <a:ea typeface="Golos Text" pitchFamily="34" charset="0" panose="020B0503020202020204"/>
                <a:cs typeface="Poppins" pitchFamily="2" charset="0" panose="00000500000000000000"/>
              </a:rPr>
              <a:t>Официальное трудоустройство и заработная плата – ваша уверенность в завтрашнем дне!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4595446" y="391943"/>
            <a:ext cx="2086708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Golos Text" pitchFamily="34" charset="0"/>
                <a:ea typeface="Golos Text" pitchFamily="34" charset="0"/>
              </a:rPr>
              <a:t>www.nalog.gov.ru</a:t>
            </a:r>
            <a:endParaRPr lang="ru-RU" sz="1600" dirty="0">
              <a:solidFill>
                <a:schemeClr val="tx1">
                  <a:lumMod val="85000"/>
                  <a:lumOff val="15000"/>
                </a:schemeClr>
              </a:solidFill>
              <a:latin typeface="Golos Text" pitchFamily="34" charset="0"/>
              <a:ea typeface="Golos Text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3916392" y="3705921"/>
            <a:ext cx="2941607" cy="738664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>
              <a:defRPr/>
            </a:pPr>
            <a:r>
              <a:rPr lang="ru-RU" sz="1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itchFamily="34" charset="0" panose="020B0503020202020204"/>
                <a:ea typeface="Golos Text" pitchFamily="34" charset="0" panose="020B0503020202020204"/>
              </a:rPr>
              <a:t>Преимуществами официального трудоустройства </a:t>
            </a:r>
            <a:r>
              <a:rPr lang="ru-RU" sz="16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Golos Text" pitchFamily="34" charset="0" panose="020B0503020202020204"/>
                <a:ea typeface="Golos Text" pitchFamily="34" charset="0" panose="020B0503020202020204"/>
              </a:rPr>
              <a:t>являются:</a:t>
            </a:r>
            <a:endParaRPr lang="ru-RU" sz="1600" b="1" dirty="0">
              <a:solidFill>
                <a:schemeClr val="tx1">
                  <a:lumMod val="85000"/>
                  <a:lumOff val="15000"/>
                </a:schemeClr>
              </a:solidFill>
              <a:latin typeface="Golos Text" pitchFamily="34" charset="0" panose="020B0503020202020204"/>
              <a:ea typeface="Golos Text" pitchFamily="34" charset="0" panose="020B0503020202020204"/>
            </a:endParaRPr>
          </a:p>
        </p:txBody>
      </p:sp>
      <p:pic>
        <p:nvPicPr>
          <p:cNvPr id="1032" name="Picture 8" descr="C:\Users\Inet2886\Desktop\650886.png"/>
          <p:cNvPicPr>
            <a:picLocks noChangeAspect="1" noChangeArrowheads="1"/>
          </p:cNvPicPr>
          <p:nvPr/>
        </p:nvPicPr>
        <p:blipFill>
          <a:blip r:embed="rId4"/>
          <a:srcRect/>
          <a:stretch/>
        </p:blipFill>
        <p:spPr bwMode="auto">
          <a:xfrm>
            <a:off x="231365" y="7961283"/>
            <a:ext cx="803805" cy="803805"/>
          </a:xfrm>
          <a:prstGeom prst="rect">
            <a:avLst/>
          </a:prstGeom>
          <a:noFill/>
        </p:spPr>
      </p:pic>
      <p:sp>
        <p:nvSpPr>
          <p:cNvPr id="29" name="Прямоугольник 28"/>
          <p:cNvSpPr/>
          <p:nvPr/>
        </p:nvSpPr>
        <p:spPr>
          <a:xfrm>
            <a:off x="-12032" y="1612700"/>
            <a:ext cx="6870032" cy="1646315"/>
          </a:xfrm>
          <a:prstGeom prst="rect">
            <a:avLst/>
          </a:prstGeom>
          <a:solidFill>
            <a:srgbClr val="5494FC">
              <a:alpha val="15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006BCC"/>
              </a:solidFill>
            </a:endParaRPr>
          </a:p>
        </p:txBody>
      </p:sp>
      <p:pic>
        <p:nvPicPr>
          <p:cNvPr id="1026" name="Picture 2" descr="C:\Users\Inet2886\Downloads\IMG_6574.png"/>
          <p:cNvPicPr>
            <a:picLocks noChangeAspect="1" noChangeArrowheads="1"/>
          </p:cNvPicPr>
          <p:nvPr/>
        </p:nvPicPr>
        <p:blipFill>
          <a:blip r:embed="rId5"/>
          <a:srcRect/>
          <a:stretch/>
        </p:blipFill>
        <p:spPr bwMode="auto">
          <a:xfrm>
            <a:off x="3763108" y="1794075"/>
            <a:ext cx="3094892" cy="2322512"/>
          </a:xfrm>
          <a:prstGeom prst="rect">
            <a:avLst/>
          </a:prstGeom>
          <a:noFill/>
        </p:spPr>
      </p:pic>
      <p:sp>
        <p:nvSpPr>
          <p:cNvPr id="16" name="Прямоугольник 15"/>
          <p:cNvSpPr/>
          <p:nvPr/>
        </p:nvSpPr>
        <p:spPr>
          <a:xfrm>
            <a:off x="4618893" y="673957"/>
            <a:ext cx="2239107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Golos Text" pitchFamily="34" charset="0"/>
                <a:ea typeface="Golos Text" pitchFamily="34" charset="0"/>
              </a:rPr>
              <a:t>rostrud.gov.ru</a:t>
            </a:r>
            <a:endParaRPr lang="ru-RU" sz="1600" dirty="0">
              <a:solidFill>
                <a:schemeClr val="tx1">
                  <a:lumMod val="85000"/>
                  <a:lumOff val="15000"/>
                </a:schemeClr>
              </a:solidFill>
              <a:latin typeface="Golos Text" pitchFamily="34" charset="0"/>
              <a:ea typeface="Golos Text" pitchFamily="34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4621708" y="963420"/>
            <a:ext cx="1094915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6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Golos Text" pitchFamily="34" charset="0"/>
                <a:ea typeface="Golos Text" pitchFamily="34" charset="0"/>
              </a:rPr>
              <a:t>sfr.gov.ru</a:t>
            </a:r>
            <a:endParaRPr lang="ru-RU" sz="1600" dirty="0">
              <a:solidFill>
                <a:schemeClr val="tx1">
                  <a:lumMod val="85000"/>
                  <a:lumOff val="15000"/>
                </a:schemeClr>
              </a:solidFill>
              <a:latin typeface="Golos Text" pitchFamily="34" charset="0"/>
              <a:ea typeface="Golos Text" pitchFamily="34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178131" y="9010097"/>
            <a:ext cx="6501739" cy="743793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pPr algn="ctr">
              <a:spcAft>
                <a:spcPts val="200"/>
              </a:spcAft>
            </a:pPr>
            <a:r>
              <a:rPr lang="ru-RU" sz="15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Golos Text" pitchFamily="34" charset="0"/>
                <a:ea typeface="Golos Text" pitchFamily="34" charset="0"/>
              </a:rPr>
              <a:t>Телефоны контакт ‑ центра: </a:t>
            </a:r>
          </a:p>
          <a:p>
            <a:pPr algn="ctr">
              <a:spcAft>
                <a:spcPts val="200"/>
              </a:spcAft>
            </a:pPr>
            <a:r>
              <a:rPr lang="ru-RU" sz="15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Golos Text" pitchFamily="34" charset="0"/>
                <a:ea typeface="Golos Text" pitchFamily="34" charset="0"/>
              </a:rPr>
              <a:t>- Социального фонда России 8-800-10-000-01</a:t>
            </a:r>
          </a:p>
          <a:p>
            <a:pPr algn="ctr">
              <a:spcAft>
                <a:spcPts val="200"/>
              </a:spcAft>
            </a:pPr>
            <a:r>
              <a:rPr lang="ru-RU" sz="15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Golos Text" pitchFamily="34" charset="0"/>
                <a:ea typeface="Golos Text" pitchFamily="34" charset="0"/>
              </a:rPr>
              <a:t>- Федеральной службы по труду и занятости 8-800-</a:t>
            </a:r>
            <a:r>
              <a:rPr lang="en-US" sz="15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Golos Text" pitchFamily="34" charset="0"/>
                <a:ea typeface="Golos Text" pitchFamily="34" charset="0"/>
              </a:rPr>
              <a:t>707</a:t>
            </a:r>
            <a:r>
              <a:rPr lang="ru-RU" sz="15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Golos Text" pitchFamily="34" charset="0"/>
                <a:ea typeface="Golos Text" pitchFamily="34" charset="0"/>
              </a:rPr>
              <a:t>-</a:t>
            </a:r>
            <a:r>
              <a:rPr lang="en-US" sz="15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Golos Text" pitchFamily="34" charset="0"/>
                <a:ea typeface="Golos Text" pitchFamily="34" charset="0"/>
              </a:rPr>
              <a:t>88</a:t>
            </a:r>
            <a:r>
              <a:rPr lang="ru-RU" sz="15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Golos Text" pitchFamily="34" charset="0"/>
                <a:ea typeface="Golos Text" pitchFamily="34" charset="0"/>
              </a:rPr>
              <a:t>-</a:t>
            </a:r>
            <a:r>
              <a:rPr lang="en-US" sz="15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Golos Text" pitchFamily="34" charset="0"/>
                <a:ea typeface="Golos Text" pitchFamily="34" charset="0"/>
              </a:rPr>
              <a:t>41</a:t>
            </a:r>
            <a:endParaRPr lang="ru-RU" sz="1500" dirty="0">
              <a:solidFill>
                <a:schemeClr val="tx1">
                  <a:lumMod val="85000"/>
                  <a:lumOff val="15000"/>
                </a:schemeClr>
              </a:solidFill>
              <a:latin typeface="Golos Text" pitchFamily="34" charset="0"/>
              <a:ea typeface="Golos Text" pitchFamily="34" charset="0"/>
            </a:endParaRPr>
          </a:p>
        </p:txBody>
      </p:sp>
      <p:sp>
        <p:nvSpPr>
          <p:cNvPr id="21" name="Нашивка 20"/>
          <p:cNvSpPr/>
          <p:nvPr/>
        </p:nvSpPr>
        <p:spPr>
          <a:xfrm>
            <a:off x="293076" y="4855117"/>
            <a:ext cx="211015" cy="213951"/>
          </a:xfrm>
          <a:prstGeom prst="chevron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22" name="Нашивка 21"/>
          <p:cNvSpPr/>
          <p:nvPr/>
        </p:nvSpPr>
        <p:spPr>
          <a:xfrm>
            <a:off x="270737" y="5585044"/>
            <a:ext cx="211015" cy="213951"/>
          </a:xfrm>
          <a:prstGeom prst="chevron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23" name="Нашивка 22"/>
          <p:cNvSpPr/>
          <p:nvPr/>
        </p:nvSpPr>
        <p:spPr>
          <a:xfrm>
            <a:off x="247292" y="6931430"/>
            <a:ext cx="211015" cy="213951"/>
          </a:xfrm>
          <a:prstGeom prst="chevron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24" name="Нашивка 23"/>
          <p:cNvSpPr/>
          <p:nvPr/>
        </p:nvSpPr>
        <p:spPr>
          <a:xfrm>
            <a:off x="250388" y="6277356"/>
            <a:ext cx="211015" cy="213951"/>
          </a:xfrm>
          <a:prstGeom prst="chevron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542698" y="4778761"/>
            <a:ext cx="3186043" cy="692497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r>
              <a:rPr lang="ru-RU" sz="15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Golos Text" pitchFamily="34" charset="0" panose="020B0503020202020204"/>
                <a:ea typeface="Golos Text" pitchFamily="34" charset="0" panose="020B0503020202020204"/>
              </a:rPr>
              <a:t>задержка </a:t>
            </a:r>
            <a:r>
              <a:rPr lang="ru-RU" sz="1500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itchFamily="34" charset="0" panose="020B0503020202020204"/>
                <a:ea typeface="Golos Text" pitchFamily="34" charset="0" panose="020B0503020202020204"/>
              </a:rPr>
              <a:t>выплаты заработной платы или </a:t>
            </a:r>
            <a:r>
              <a:rPr lang="ru-RU" sz="15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Golos Text" pitchFamily="34" charset="0" panose="020B0503020202020204"/>
                <a:ea typeface="Golos Text" pitchFamily="34" charset="0" panose="020B0503020202020204"/>
              </a:rPr>
              <a:t>её невыплата полностью</a:t>
            </a:r>
            <a:endParaRPr lang="ru-RU" sz="1500" dirty="0">
              <a:solidFill>
                <a:schemeClr val="tx1">
                  <a:lumMod val="85000"/>
                  <a:lumOff val="15000"/>
                </a:schemeClr>
              </a:solidFill>
              <a:latin typeface="Golos Text" pitchFamily="34" charset="0" panose="020B0503020202020204"/>
              <a:ea typeface="Golos Text" pitchFamily="34" charset="0" panose="020B0503020202020204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534376" y="6901676"/>
            <a:ext cx="3344636" cy="230832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r>
              <a:rPr lang="ru-RU" sz="15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Golos Text" pitchFamily="34" charset="0" panose="020B0503020202020204"/>
                <a:ea typeface="Golos Text" pitchFamily="34" charset="0" panose="020B0503020202020204"/>
              </a:rPr>
              <a:t>отсутствие </a:t>
            </a:r>
            <a:r>
              <a:rPr lang="ru-RU" sz="1500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itchFamily="34" charset="0" panose="020B0503020202020204"/>
                <a:ea typeface="Golos Text" pitchFamily="34" charset="0" panose="020B0503020202020204"/>
              </a:rPr>
              <a:t>социальных </a:t>
            </a:r>
            <a:r>
              <a:rPr lang="ru-RU" sz="15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Golos Text" pitchFamily="34" charset="0" panose="020B0503020202020204"/>
                <a:ea typeface="Golos Text" pitchFamily="34" charset="0" panose="020B0503020202020204"/>
              </a:rPr>
              <a:t>гарантий</a:t>
            </a:r>
            <a:endParaRPr lang="ru-RU" sz="1500" dirty="0">
              <a:solidFill>
                <a:schemeClr val="tx1">
                  <a:lumMod val="85000"/>
                  <a:lumOff val="15000"/>
                </a:schemeClr>
              </a:solidFill>
              <a:latin typeface="Golos Text" pitchFamily="34" charset="0" panose="020B0503020202020204"/>
              <a:ea typeface="Golos Text" pitchFamily="34" charset="0" panose="020B0503020202020204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525086" y="6252041"/>
            <a:ext cx="3344636" cy="461665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r>
              <a:rPr lang="ru-RU" sz="15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Golos Text" pitchFamily="34" charset="0" panose="020B0503020202020204"/>
                <a:ea typeface="Golos Text" pitchFamily="34" charset="0" panose="020B0503020202020204"/>
              </a:rPr>
              <a:t>отказ </a:t>
            </a:r>
            <a:r>
              <a:rPr lang="ru-RU" sz="1500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itchFamily="34" charset="0" panose="020B0503020202020204"/>
                <a:ea typeface="Golos Text" pitchFamily="34" charset="0" panose="020B0503020202020204"/>
              </a:rPr>
              <a:t>в получении налоговых </a:t>
            </a:r>
            <a:r>
              <a:rPr lang="ru-RU" sz="15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Golos Text" pitchFamily="34" charset="0" panose="020B0503020202020204"/>
                <a:ea typeface="Golos Text" pitchFamily="34" charset="0" panose="020B0503020202020204"/>
              </a:rPr>
              <a:t>вычетов</a:t>
            </a:r>
            <a:endParaRPr lang="ru-RU" sz="1500" dirty="0">
              <a:solidFill>
                <a:schemeClr val="tx1">
                  <a:lumMod val="85000"/>
                  <a:lumOff val="15000"/>
                </a:schemeClr>
              </a:solidFill>
              <a:latin typeface="Golos Text" pitchFamily="34" charset="0" panose="020B0503020202020204"/>
              <a:ea typeface="Golos Text" pitchFamily="34" charset="0" panose="020B0503020202020204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557822" y="5525651"/>
            <a:ext cx="3344636" cy="692497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r>
              <a:rPr lang="ru-RU" sz="15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Golos Text" pitchFamily="34" charset="0" panose="020B0503020202020204"/>
                <a:ea typeface="Golos Text" pitchFamily="34" charset="0" panose="020B0503020202020204"/>
              </a:rPr>
              <a:t>отсутствие </a:t>
            </a:r>
            <a:r>
              <a:rPr lang="ru-RU" sz="1500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itchFamily="34" charset="0" panose="020B0503020202020204"/>
                <a:ea typeface="Golos Text" pitchFamily="34" charset="0" panose="020B0503020202020204"/>
              </a:rPr>
              <a:t>возможности получить банковский </a:t>
            </a:r>
            <a:r>
              <a:rPr lang="ru-RU" sz="15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Golos Text" pitchFamily="34" charset="0" panose="020B0503020202020204"/>
                <a:ea typeface="Golos Text" pitchFamily="34" charset="0" panose="020B0503020202020204"/>
              </a:rPr>
              <a:t>кредит на </a:t>
            </a:r>
            <a:r>
              <a:rPr lang="ru-RU" sz="1500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itchFamily="34" charset="0" panose="020B0503020202020204"/>
                <a:ea typeface="Golos Text" pitchFamily="34" charset="0" panose="020B0503020202020204"/>
              </a:rPr>
              <a:t>выгодных </a:t>
            </a:r>
            <a:r>
              <a:rPr lang="ru-RU" sz="15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Golos Text" pitchFamily="34" charset="0" panose="020B0503020202020204"/>
                <a:ea typeface="Golos Text" pitchFamily="34" charset="0" panose="020B0503020202020204"/>
              </a:rPr>
              <a:t>условиях</a:t>
            </a:r>
            <a:endParaRPr lang="ru-RU" sz="1500" dirty="0">
              <a:solidFill>
                <a:schemeClr val="tx1">
                  <a:lumMod val="85000"/>
                  <a:lumOff val="15000"/>
                </a:schemeClr>
              </a:solidFill>
              <a:latin typeface="Golos Text" pitchFamily="34" charset="0" panose="020B0503020202020204"/>
              <a:ea typeface="Golos Text" pitchFamily="34" charset="0" panose="020B0503020202020204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523317" y="7385863"/>
            <a:ext cx="3344636" cy="461665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r>
              <a:rPr lang="ru-RU" sz="15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Golos Text" pitchFamily="34" charset="0" panose="020B0503020202020204"/>
                <a:ea typeface="Golos Text" pitchFamily="34" charset="0" panose="020B0503020202020204"/>
              </a:rPr>
              <a:t>безнаказанность</a:t>
            </a:r>
            <a:r>
              <a:rPr lang="ru-RU" sz="1500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itchFamily="34" charset="0" panose="020B0503020202020204"/>
                <a:ea typeface="Golos Text" pitchFamily="34" charset="0" panose="020B0503020202020204"/>
              </a:rPr>
              <a:t>, самоуправство </a:t>
            </a:r>
            <a:r>
              <a:rPr lang="ru-RU" sz="15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Golos Text" pitchFamily="34" charset="0" panose="020B0503020202020204"/>
                <a:ea typeface="Golos Text" pitchFamily="34" charset="0" panose="020B0503020202020204"/>
              </a:rPr>
              <a:t>работодателя</a:t>
            </a:r>
            <a:endParaRPr lang="ru-RU" sz="1500" dirty="0">
              <a:solidFill>
                <a:schemeClr val="tx1">
                  <a:lumMod val="85000"/>
                  <a:lumOff val="15000"/>
                </a:schemeClr>
              </a:solidFill>
              <a:latin typeface="Golos Text" pitchFamily="34" charset="0" panose="020B0503020202020204"/>
              <a:ea typeface="Golos Text" pitchFamily="34" charset="0" panose="020B0503020202020204"/>
            </a:endParaRPr>
          </a:p>
        </p:txBody>
      </p:sp>
      <p:sp>
        <p:nvSpPr>
          <p:cNvPr id="31" name="Нашивка 30"/>
          <p:cNvSpPr/>
          <p:nvPr/>
        </p:nvSpPr>
        <p:spPr>
          <a:xfrm>
            <a:off x="253041" y="7450341"/>
            <a:ext cx="211015" cy="213951"/>
          </a:xfrm>
          <a:prstGeom prst="chevron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32" name="Нашивка 31"/>
          <p:cNvSpPr/>
          <p:nvPr/>
        </p:nvSpPr>
        <p:spPr>
          <a:xfrm>
            <a:off x="3947802" y="4852242"/>
            <a:ext cx="211015" cy="213951"/>
          </a:xfrm>
          <a:prstGeom prst="chevron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4203865" y="4752220"/>
            <a:ext cx="2654135" cy="692497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r>
              <a:rPr lang="ru-RU" sz="15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Golos Text" pitchFamily="34" charset="0" panose="020B0503020202020204"/>
                <a:ea typeface="Golos Text" pitchFamily="34" charset="0" panose="020B0503020202020204"/>
              </a:rPr>
              <a:t>официальная </a:t>
            </a:r>
            <a:r>
              <a:rPr lang="ru-RU" sz="1500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itchFamily="34" charset="0" panose="020B0503020202020204"/>
                <a:ea typeface="Golos Text" pitchFamily="34" charset="0" panose="020B0503020202020204"/>
              </a:rPr>
              <a:t>заработная плата и получение гарантированных </a:t>
            </a:r>
            <a:r>
              <a:rPr lang="ru-RU" sz="15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Golos Text" pitchFamily="34" charset="0" panose="020B0503020202020204"/>
                <a:ea typeface="Golos Text" pitchFamily="34" charset="0" panose="020B0503020202020204"/>
              </a:rPr>
              <a:t>выплат</a:t>
            </a:r>
            <a:endParaRPr lang="ru-RU" sz="1500" dirty="0">
              <a:solidFill>
                <a:schemeClr val="tx1">
                  <a:lumMod val="85000"/>
                  <a:lumOff val="15000"/>
                </a:schemeClr>
              </a:solidFill>
              <a:latin typeface="Golos Text" pitchFamily="34" charset="0" panose="020B0503020202020204"/>
              <a:ea typeface="Golos Text" pitchFamily="34" charset="0" panose="020B0503020202020204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4215741" y="5531845"/>
            <a:ext cx="2493818" cy="461665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r>
              <a:rPr lang="ru-RU" sz="15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Golos Text" pitchFamily="34" charset="0" panose="020B0503020202020204"/>
                <a:ea typeface="Golos Text" pitchFamily="34" charset="0" panose="020B0503020202020204"/>
              </a:rPr>
              <a:t>оплачиваемый </a:t>
            </a:r>
            <a:r>
              <a:rPr lang="ru-RU" sz="1500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itchFamily="34" charset="0" panose="020B0503020202020204"/>
                <a:ea typeface="Golos Text" pitchFamily="34" charset="0" panose="020B0503020202020204"/>
              </a:rPr>
              <a:t>больничный лист и </a:t>
            </a:r>
            <a:r>
              <a:rPr lang="ru-RU" sz="15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Golos Text" pitchFamily="34" charset="0" panose="020B0503020202020204"/>
                <a:ea typeface="Golos Text" pitchFamily="34" charset="0" panose="020B0503020202020204"/>
              </a:rPr>
              <a:t>отпуск</a:t>
            </a:r>
            <a:endParaRPr lang="ru-RU" sz="1500" dirty="0">
              <a:solidFill>
                <a:schemeClr val="tx1">
                  <a:lumMod val="85000"/>
                  <a:lumOff val="15000"/>
                </a:schemeClr>
              </a:solidFill>
              <a:latin typeface="Golos Text" pitchFamily="34" charset="0" panose="020B0503020202020204"/>
              <a:ea typeface="Golos Text" pitchFamily="34" charset="0" panose="020B0503020202020204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4239491" y="6167988"/>
            <a:ext cx="2779536" cy="461665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r>
              <a:rPr lang="ru-RU" sz="15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Golos Text" pitchFamily="34" charset="0" panose="020B0503020202020204"/>
                <a:ea typeface="Golos Text" pitchFamily="34" charset="0" panose="020B0503020202020204"/>
              </a:rPr>
              <a:t>получение социальных налоговых вычетов</a:t>
            </a:r>
            <a:endParaRPr lang="ru-RU" sz="1500" dirty="0">
              <a:solidFill>
                <a:schemeClr val="tx1">
                  <a:lumMod val="85000"/>
                  <a:lumOff val="15000"/>
                </a:schemeClr>
              </a:solidFill>
              <a:latin typeface="Golos Text" pitchFamily="34" charset="0" panose="020B0503020202020204"/>
              <a:ea typeface="Golos Text" pitchFamily="34" charset="0" panose="020B0503020202020204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4224068" y="6809593"/>
            <a:ext cx="2481531" cy="461665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r>
              <a:rPr lang="ru-RU" sz="15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Golos Text" pitchFamily="34" charset="0" panose="020B0503020202020204"/>
                <a:ea typeface="Golos Text" pitchFamily="34" charset="0" panose="020B0503020202020204"/>
              </a:rPr>
              <a:t>право </a:t>
            </a:r>
            <a:r>
              <a:rPr lang="ru-RU" sz="1500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itchFamily="34" charset="0" panose="020B0503020202020204"/>
                <a:ea typeface="Golos Text" pitchFamily="34" charset="0" panose="020B0503020202020204"/>
              </a:rPr>
              <a:t>на получение пенсии и </a:t>
            </a:r>
            <a:r>
              <a:rPr lang="ru-RU" sz="15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Golos Text" pitchFamily="34" charset="0" panose="020B0503020202020204"/>
                <a:ea typeface="Golos Text" pitchFamily="34" charset="0" panose="020B0503020202020204"/>
              </a:rPr>
              <a:t>выплату пособий</a:t>
            </a:r>
            <a:endParaRPr lang="ru-RU" sz="1500" dirty="0">
              <a:solidFill>
                <a:schemeClr val="tx1">
                  <a:lumMod val="85000"/>
                  <a:lumOff val="15000"/>
                </a:schemeClr>
              </a:solidFill>
              <a:latin typeface="Golos Text" pitchFamily="34" charset="0"/>
              <a:ea typeface="Golos Text" pitchFamily="34" charset="0"/>
              <a:cs typeface="Poppins" pitchFamily="2" charset="0" panose="00000500000000000000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4232693" y="7367060"/>
            <a:ext cx="2548932" cy="461665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r>
              <a:rPr lang="ru-RU" sz="15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Golos Text" pitchFamily="34" charset="0" panose="020B0503020202020204"/>
                <a:ea typeface="Golos Text" pitchFamily="34" charset="0" panose="020B0503020202020204"/>
              </a:rPr>
              <a:t>юридическая </a:t>
            </a:r>
            <a:r>
              <a:rPr lang="ru-RU" sz="1500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itchFamily="34" charset="0" panose="020B0503020202020204"/>
                <a:ea typeface="Golos Text" pitchFamily="34" charset="0" panose="020B0503020202020204"/>
              </a:rPr>
              <a:t>защита трудовых </a:t>
            </a:r>
            <a:r>
              <a:rPr lang="ru-RU" sz="15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Golos Text" pitchFamily="34" charset="0" panose="020B0503020202020204"/>
                <a:ea typeface="Golos Text" pitchFamily="34" charset="0" panose="020B0503020202020204"/>
              </a:rPr>
              <a:t>отношений</a:t>
            </a:r>
            <a:endParaRPr lang="ru-RU" sz="1500" dirty="0">
              <a:solidFill>
                <a:schemeClr val="tx1">
                  <a:lumMod val="85000"/>
                  <a:lumOff val="15000"/>
                </a:schemeClr>
              </a:solidFill>
              <a:latin typeface="Golos Text" pitchFamily="34" charset="0"/>
              <a:ea typeface="Golos Text" pitchFamily="34" charset="0"/>
              <a:cs typeface="Poppins" pitchFamily="2" charset="0" panose="00000500000000000000"/>
            </a:endParaRPr>
          </a:p>
        </p:txBody>
      </p:sp>
      <p:sp>
        <p:nvSpPr>
          <p:cNvPr id="38" name="Нашивка 37"/>
          <p:cNvSpPr/>
          <p:nvPr/>
        </p:nvSpPr>
        <p:spPr>
          <a:xfrm>
            <a:off x="3933051" y="5567488"/>
            <a:ext cx="211015" cy="213951"/>
          </a:xfrm>
          <a:prstGeom prst="chevron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39" name="Нашивка 38"/>
          <p:cNvSpPr/>
          <p:nvPr/>
        </p:nvSpPr>
        <p:spPr>
          <a:xfrm>
            <a:off x="3942050" y="6289232"/>
            <a:ext cx="211015" cy="213951"/>
          </a:xfrm>
          <a:prstGeom prst="chevron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40" name="Нашивка 39"/>
          <p:cNvSpPr/>
          <p:nvPr/>
        </p:nvSpPr>
        <p:spPr>
          <a:xfrm>
            <a:off x="3939176" y="6931211"/>
            <a:ext cx="211015" cy="213951"/>
          </a:xfrm>
          <a:prstGeom prst="chevron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41" name="Нашивка 40"/>
          <p:cNvSpPr/>
          <p:nvPr/>
        </p:nvSpPr>
        <p:spPr>
          <a:xfrm>
            <a:off x="3939174" y="7474672"/>
            <a:ext cx="211015" cy="213951"/>
          </a:xfrm>
          <a:prstGeom prst="chevron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<Relationships xmlns="http://schemas.openxmlformats.org/package/2006/relationships"></Relationships>
</file>

<file path=ppt/theme/theme1.xml><?xml version="1.0" encoding="utf-8"?>
<a:theme xmlns:a="http://schemas.openxmlformats.org/drawingml/2006/main" xmlns:r="http://schemas.openxmlformats.org/officeDocument/2006/relationships" xmlns:p="http://schemas.openxmlformats.org/presentationml/2006/main" name="Office Them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7018</TotalTime>
  <Pages>0</Pages>
  <Words>120</Words>
  <Characters>0</Characters>
  <CharactersWithSpaces>0</CharactersWithSpaces>
  <Application>Р7-Офис/2024.3.1.523</Application>
  <DocSecurity>0</DocSecurity>
  <PresentationFormat>Лист A4 (210x297 мм)</PresentationFormat>
  <Lines>0</Lines>
  <Paragraphs>24</Paragraphs>
  <Slides>1</Slides>
  <Notes>0</Notes>
  <HiddenSlides>0</HiddenSlides>
  <MMClips>0</MMClips>
  <ScaleCrop>0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Theme 1</vt:lpstr>
      <vt:lpstr>Slide 1</vt:lpstr>
    </vt:vector>
  </TitlesOfParts>
  <Manager/>
  <Company/>
  <LinksUpToDate>0</LinksUpToDate>
  <SharedDoc>0</SharedDoc>
  <HyperlinkBase/>
  <HyperlinksChanged>0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Hamlet Markarian</dc:creator>
  <cp:keywords/>
  <dc:description/>
  <dc:identifier/>
  <dc:language/>
  <cp:lastModifiedBy>Заичко Елена Ярославовна</cp:lastModifiedBy>
  <cp:revision>333</cp:revision>
  <cp:lastPrinted>2024-08-27T13:34:20Z</cp:lastPrinted>
  <dcterms:created xsi:type="dcterms:W3CDTF">2023-03-21T12:09:25Z</dcterms:created>
  <dcterms:modified xsi:type="dcterms:W3CDTF">2025-11-27T03:45:55Z</dcterms:modified>
  <cp:category/>
  <cp:contentStatus/>
  <cp:version/>
</cp:coreProperties>
</file>