
<file path=[Content_Types].xml><?xml version="1.0" encoding="utf-8"?>
<Types xmlns="http://schemas.openxmlformats.org/package/2006/content-types">
  <Default Extension="svg" ContentType="image/svg+xml"/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app.xml" ContentType="application/vnd.openxmlformats-officedocument.extended-propertie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</p:sldIdLst>
  <p:sldSz cx="6858000" cy="9906000" type="A4"/>
  <p:notesSz cx="6797675" cy="9928225"/>
  <p:defaultTextStyle>
    <a:defPPr>
      <a:defRPr lang="en-US"/>
    </a:defPPr>
    <a:lvl1pPr marL="0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65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31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96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61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26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92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57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23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D050"/>
    <a:srgbClr val="006FAC"/>
    <a:srgbClr val="0070C0"/>
    <a:srgbClr val="ED1C24"/>
    <a:srgbClr val="F15A22"/>
    <a:srgbClr val="D9D9D9"/>
    <a:srgbClr val="F14D53"/>
    <a:srgbClr val="0D89C3"/>
    <a:srgbClr val="006FAD"/>
    <a:srgbClr val="0070AD"/>
  </p:clrMru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  <a:fill>
          <a:solidFill>
            <a:schemeClr val="dk1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  <a:fill>
          <a:solidFill>
            <a:schemeClr val="accent1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503" autoAdjust="0"/>
    <p:restoredTop sz="94660"/>
  </p:normalViewPr>
  <p:slideViewPr>
    <p:cSldViewPr snapToGrid="0">
      <p:cViewPr>
        <p:scale>
          <a:sx n="80" d="100"/>
          <a:sy n="80" d="100"/>
        </p:scale>
        <p:origin x="-3366" y="-120"/>
      </p:cViewPr>
      <p:guideLst>
        <p:guide pos="852" orient="horz"/>
        <p:guide pos="213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presProps" Target="presProps.xml" /><Relationship Id="rId5" Type="http://schemas.openxmlformats.org/officeDocument/2006/relationships/tableStyles" Target="tableStyles.xml" /><Relationship Id="rId6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11/27/2025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vertTx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11/27/2025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vertTitleAndTx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11/27/2025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11/27/2025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secHead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11/27/2025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twoObj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11/27/2025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twoTxTwoObj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11/27/2025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11/27/2025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11/27/2025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objTx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11/27/2025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picTx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ChangeAspect="1" noGrp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11/27/2025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pPr/>
              <a:t>11/27/2025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itchFamily="34" charset="0" panose="020B0604020202020204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 panose="020B0604020202020204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 panose="020B0604020202020204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 panose="020B0604020202020204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 panose="020B0604020202020204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 panose="020B0604020202020204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 panose="020B0604020202020204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 panose="020B0604020202020204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png"/><Relationship Id="rId3" Type="http://schemas.openxmlformats.org/officeDocument/2006/relationships/image" Target="../media/media1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Прямоугольник 28"/>
          <p:cNvSpPr/>
          <p:nvPr/>
        </p:nvSpPr>
        <p:spPr>
          <a:xfrm>
            <a:off x="-12032" y="1699848"/>
            <a:ext cx="6870032" cy="1359876"/>
          </a:xfrm>
          <a:prstGeom prst="rect">
            <a:avLst/>
          </a:prstGeom>
          <a:solidFill>
            <a:srgbClr val="5494F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Golos Text" pitchFamily="34" charset="0"/>
              <a:ea typeface="Golos Text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283665" y="487624"/>
            <a:ext cx="4243160" cy="46166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УФНС </a:t>
            </a: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РОССИИ </a:t>
            </a:r>
            <a:endParaRPr lang="en-US" sz="1500" dirty="0" smtClean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ПО </a:t>
            </a: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НОВОСИБИРСКОЙ </a:t>
            </a:r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ОБЛАСТИ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6660438" y="5216106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Golos Text" pitchFamily="34" charset="0"/>
                <a:ea typeface="Golos Text" pitchFamily="34" charset="0"/>
              </a:rPr>
              <a:t> </a:t>
            </a:r>
            <a:endParaRPr lang="ru-RU" b="1" dirty="0">
              <a:latin typeface="Golos Text" pitchFamily="34" charset="0"/>
              <a:ea typeface="Golos Text" pitchFamily="34" charset="0"/>
            </a:endParaRPr>
          </a:p>
        </p:txBody>
      </p:sp>
      <p:pic>
        <p:nvPicPr>
          <p:cNvPr id="60" name="Graphic 9"/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290"/>
          <a:stretch/>
        </p:blipFill>
        <p:spPr>
          <a:xfrm>
            <a:off x="169597" y="214022"/>
            <a:ext cx="1039239" cy="1044000"/>
          </a:xfrm>
          <a:prstGeom prst="rect">
            <a:avLst/>
          </a:prstGeom>
        </p:spPr>
      </p:pic>
      <p:sp>
        <p:nvSpPr>
          <p:cNvPr id="70" name="TextBox 69"/>
          <p:cNvSpPr txBox="1"/>
          <p:nvPr/>
        </p:nvSpPr>
        <p:spPr>
          <a:xfrm>
            <a:off x="140677" y="1874573"/>
            <a:ext cx="6717323" cy="235449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3500" b="1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ПОЛУЧАЯ ЗАРПЛАТУ </a:t>
            </a:r>
          </a:p>
          <a:p>
            <a:r>
              <a:rPr lang="ru-RU" sz="3500" b="1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В КОНВЕРТЕ,</a:t>
            </a:r>
          </a:p>
          <a:p>
            <a:endParaRPr lang="ru-RU" sz="500" b="1" dirty="0" smtClean="0">
              <a:solidFill>
                <a:srgbClr val="0070C0"/>
              </a:solidFill>
              <a:latin typeface="Golos Text" pitchFamily="34" charset="0"/>
              <a:ea typeface="Golos Text" pitchFamily="34" charset="0"/>
            </a:endParaRPr>
          </a:p>
          <a:p>
            <a:r>
              <a:rPr lang="ru-RU" sz="35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ВЫ ТЕРЯЕТЕ:</a:t>
            </a:r>
          </a:p>
          <a:p>
            <a:endParaRPr lang="ru-RU" sz="4000" b="1" dirty="0" smtClean="0">
              <a:solidFill>
                <a:srgbClr val="0070C0"/>
              </a:solidFill>
              <a:latin typeface="Golos Text" pitchFamily="34" charset="0"/>
              <a:ea typeface="Golos Text" pitchFamily="34" charset="0"/>
            </a:endParaRPr>
          </a:p>
        </p:txBody>
      </p:sp>
      <p:pic>
        <p:nvPicPr>
          <p:cNvPr id="74" name="Рисунок 73" descr="Предупреждение со сплошной заливкой"/>
          <p:cNvPicPr>
            <a:picLocks noChangeAspect="1"/>
          </p:cNvPicPr>
          <p:nvPr/>
        </p:nvPicPr>
        <p:blipFill>
          <a:blip r:embed="rId2"/>
          <a:stretch/>
        </p:blipFill>
        <p:spPr>
          <a:xfrm>
            <a:off x="166253" y="7980219"/>
            <a:ext cx="598930" cy="593234"/>
          </a:xfrm>
          <a:prstGeom prst="rect">
            <a:avLst/>
          </a:prstGeom>
        </p:spPr>
      </p:pic>
      <p:sp>
        <p:nvSpPr>
          <p:cNvPr id="76" name="TextBox 75"/>
          <p:cNvSpPr txBox="1"/>
          <p:nvPr/>
        </p:nvSpPr>
        <p:spPr>
          <a:xfrm>
            <a:off x="583866" y="3933384"/>
            <a:ext cx="4046200" cy="57554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lnSpc>
                <a:spcPct val="85000"/>
              </a:lnSpc>
              <a:defRPr/>
            </a:pPr>
            <a:r>
              <a:rPr lang="ru-RU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</a:rPr>
              <a:t>ежегодный оплачиваемый отпуск</a:t>
            </a:r>
          </a:p>
        </p:txBody>
      </p:sp>
      <p:sp>
        <p:nvSpPr>
          <p:cNvPr id="83" name="Прямоугольник: скругленные углы 106"/>
          <p:cNvSpPr/>
          <p:nvPr/>
        </p:nvSpPr>
        <p:spPr>
          <a:xfrm>
            <a:off x="404751" y="7825837"/>
            <a:ext cx="5915026" cy="938151"/>
          </a:xfrm>
          <a:prstGeom prst="roundRect">
            <a:avLst>
              <a:gd name="adj" fmla="val 11667"/>
            </a:avLst>
          </a:prstGeom>
          <a:solidFill>
            <a:srgbClr val="5494F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08000" rIns="108000" bIns="0" rtlCol="0" anchor="ctr" anchorCtr="0"/>
          <a:lstStyle/>
          <a:p>
            <a:pPr algn="ctr" defTabSz="956973">
              <a:lnSpc>
                <a:spcPct val="85000"/>
              </a:lnSpc>
              <a:spcAft>
                <a:spcPts val="800"/>
              </a:spcAft>
              <a:defRPr/>
            </a:pPr>
            <a:endParaRPr lang="ru-RU" sz="1400" b="1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  <a:cs typeface="Poppins" pitchFamily="2" charset="0" panose="0000050000000000000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4860" y="7973662"/>
            <a:ext cx="577510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</a:rPr>
              <a:t>В ТЕНЕВОМ СЕКТОРЕ РАБОТНИКИ ЛИШЕНЫ СОЦИАЛЬНОЙ И ПРАВОВОЙ ЗАЩИТЫ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581441" y="352667"/>
            <a:ext cx="208670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 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www.nalog.gov.ru</a:t>
            </a:r>
            <a:endParaRPr lang="ru-RU" sz="16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</a:endParaRPr>
          </a:p>
        </p:txBody>
      </p:sp>
      <p:pic>
        <p:nvPicPr>
          <p:cNvPr id="1026" name="Picture 2" descr="C:\Users\Inet3018\Downloads\IMG_6547.png"/>
          <p:cNvPicPr>
            <a:picLocks noChangeAspect="1" noChangeArrowheads="1"/>
          </p:cNvPicPr>
          <p:nvPr/>
        </p:nvPicPr>
        <p:blipFill>
          <a:blip r:embed="rId4"/>
          <a:srcRect/>
          <a:stretch/>
        </p:blipFill>
        <p:spPr bwMode="auto">
          <a:xfrm rot="900000">
            <a:off x="4322764" y="2571629"/>
            <a:ext cx="2166979" cy="1625234"/>
          </a:xfrm>
          <a:prstGeom prst="rect">
            <a:avLst/>
          </a:prstGeom>
          <a:noFill/>
        </p:spPr>
      </p:pic>
      <p:sp>
        <p:nvSpPr>
          <p:cNvPr id="14" name="Прямоугольник 13"/>
          <p:cNvSpPr/>
          <p:nvPr/>
        </p:nvSpPr>
        <p:spPr>
          <a:xfrm>
            <a:off x="471560" y="6134479"/>
            <a:ext cx="649165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ru-RU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</a:rPr>
              <a:t>выплату пособий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78131" y="8949712"/>
            <a:ext cx="6501739" cy="78996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>
              <a:spcAft>
                <a:spcPts val="200"/>
              </a:spcAft>
            </a:pPr>
            <a: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Телефоны контакт ‑ центра: </a:t>
            </a:r>
          </a:p>
          <a:p>
            <a:pPr algn="ctr">
              <a:spcAft>
                <a:spcPts val="200"/>
              </a:spcAft>
            </a:pPr>
            <a:r>
              <a:rPr lang="ru-RU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- Социального фонда России 8-800-10-000-01</a:t>
            </a:r>
          </a:p>
          <a:p>
            <a:pPr algn="ctr">
              <a:spcAft>
                <a:spcPts val="200"/>
              </a:spcAft>
            </a:pPr>
            <a:r>
              <a:rPr lang="ru-RU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- Федеральной службы по труду и занятости 8-800-</a:t>
            </a:r>
            <a:r>
              <a:rPr 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707</a:t>
            </a:r>
            <a:r>
              <a:rPr lang="ru-RU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-</a:t>
            </a:r>
            <a:r>
              <a:rPr 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88</a:t>
            </a:r>
            <a:r>
              <a:rPr lang="ru-RU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-</a:t>
            </a:r>
            <a:r>
              <a:rPr lang="en-US" sz="160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4</a:t>
            </a:r>
            <a:r>
              <a:rPr lang="ru-RU" sz="160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1</a:t>
            </a:r>
            <a:endParaRPr lang="ru-RU" sz="16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618893" y="636810"/>
            <a:ext cx="223910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rostrud.gov.ru</a:t>
            </a:r>
            <a:endParaRPr lang="ru-RU" sz="16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633431" y="949870"/>
            <a:ext cx="10949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sfr.gov.ru</a:t>
            </a:r>
            <a:endParaRPr lang="ru-RU" sz="16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482827" y="4700825"/>
            <a:ext cx="649165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ru-RU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</a:rPr>
              <a:t>стабильную заработную плату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477109" y="6700451"/>
            <a:ext cx="649165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</a:rPr>
              <a:t>возможность получения социальных налоговых вычетов</a:t>
            </a:r>
            <a:endParaRPr lang="ru-RU" sz="22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 panose="020B0503020202020204"/>
              <a:ea typeface="Golos Text" pitchFamily="34" charset="0" panose="020B0503020202020204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487115" y="5265456"/>
            <a:ext cx="649165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</a:rPr>
              <a:t>государственное пенсионное обеспечение </a:t>
            </a:r>
          </a:p>
          <a:p>
            <a:pPr>
              <a:defRPr/>
            </a:pPr>
            <a:r>
              <a:rPr lang="ru-RU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</a:rPr>
              <a:t>в полном объеме</a:t>
            </a:r>
          </a:p>
        </p:txBody>
      </p:sp>
      <p:sp>
        <p:nvSpPr>
          <p:cNvPr id="66" name="Нашивка 65"/>
          <p:cNvSpPr/>
          <p:nvPr/>
        </p:nvSpPr>
        <p:spPr>
          <a:xfrm>
            <a:off x="211539" y="4095216"/>
            <a:ext cx="254875" cy="258421"/>
          </a:xfrm>
          <a:prstGeom prst="chevr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7" name="Нашивка 66"/>
          <p:cNvSpPr/>
          <p:nvPr/>
        </p:nvSpPr>
        <p:spPr>
          <a:xfrm>
            <a:off x="206990" y="4820821"/>
            <a:ext cx="254875" cy="258421"/>
          </a:xfrm>
          <a:prstGeom prst="chevr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8" name="Нашивка 67"/>
          <p:cNvSpPr/>
          <p:nvPr/>
        </p:nvSpPr>
        <p:spPr>
          <a:xfrm>
            <a:off x="204715" y="5535054"/>
            <a:ext cx="254875" cy="258421"/>
          </a:xfrm>
          <a:prstGeom prst="chevr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9" name="Нашивка 68"/>
          <p:cNvSpPr/>
          <p:nvPr/>
        </p:nvSpPr>
        <p:spPr>
          <a:xfrm>
            <a:off x="196907" y="6257895"/>
            <a:ext cx="254875" cy="258421"/>
          </a:xfrm>
          <a:prstGeom prst="chevr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1" name="Нашивка 70"/>
          <p:cNvSpPr/>
          <p:nvPr/>
        </p:nvSpPr>
        <p:spPr>
          <a:xfrm>
            <a:off x="196909" y="6974402"/>
            <a:ext cx="254875" cy="258421"/>
          </a:xfrm>
          <a:prstGeom prst="chevr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7131</TotalTime>
  <Pages>0</Pages>
  <Words>70</Words>
  <Characters>0</Characters>
  <CharactersWithSpaces>0</CharactersWithSpaces>
  <Application>Р7-Офис/2024.3.1.523</Application>
  <DocSecurity>0</DocSecurity>
  <PresentationFormat>Лист A4 (210x297 мм)</PresentationFormat>
  <Lines>0</Lines>
  <Paragraphs>20</Paragraphs>
  <Slides>1</Slides>
  <Notes>0</Notes>
  <HiddenSlides>0</HiddenSlides>
  <MMClips>0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Theme 1</vt:lpstr>
      <vt:lpstr>Slide 1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Hamlet Markarian</dc:creator>
  <cp:keywords/>
  <dc:description/>
  <dc:identifier/>
  <dc:language/>
  <cp:lastModifiedBy>Заичко Елена Ярославовна</cp:lastModifiedBy>
  <cp:revision>337</cp:revision>
  <cp:lastPrinted>2024-08-27T13:34:20Z</cp:lastPrinted>
  <dcterms:created xsi:type="dcterms:W3CDTF">2023-03-21T12:09:25Z</dcterms:created>
  <dcterms:modified xsi:type="dcterms:W3CDTF">2025-11-27T03:45:32Z</dcterms:modified>
  <cp:category/>
  <cp:contentStatus/>
  <cp:version/>
</cp:coreProperties>
</file>