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81" r:id="rId2"/>
    <p:sldId id="286" r:id="rId3"/>
    <p:sldId id="295" r:id="rId4"/>
    <p:sldId id="256" r:id="rId5"/>
    <p:sldId id="296" r:id="rId6"/>
    <p:sldId id="270" r:id="rId7"/>
    <p:sldId id="258" r:id="rId8"/>
    <p:sldId id="259" r:id="rId9"/>
    <p:sldId id="260" r:id="rId10"/>
    <p:sldId id="278" r:id="rId11"/>
    <p:sldId id="262" r:id="rId12"/>
    <p:sldId id="261" r:id="rId13"/>
    <p:sldId id="263" r:id="rId14"/>
    <p:sldId id="289" r:id="rId15"/>
    <p:sldId id="293" r:id="rId16"/>
    <p:sldId id="294" r:id="rId17"/>
    <p:sldId id="290" r:id="rId18"/>
    <p:sldId id="291" r:id="rId19"/>
    <p:sldId id="292" r:id="rId20"/>
    <p:sldId id="297" r:id="rId2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Отд. архивной службы" initials="Оас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52" autoAdjust="0"/>
    <p:restoredTop sz="94083" autoAdjust="0"/>
  </p:normalViewPr>
  <p:slideViewPr>
    <p:cSldViewPr>
      <p:cViewPr>
        <p:scale>
          <a:sx n="107" d="100"/>
          <a:sy n="107" d="100"/>
        </p:scale>
        <p:origin x="-930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2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3.xlsx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0"/>
    </mc:Choice>
    <mc:Fallback>
      <c:style val="20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 dirty="0"/>
              <a:t>                </a:t>
            </a:r>
            <a:r>
              <a:rPr lang="ru-RU" sz="1600" dirty="0"/>
              <a:t>Количество единиц хранения</a:t>
            </a:r>
          </a:p>
        </c:rich>
      </c:tx>
      <c:layout>
        <c:manualLayout>
          <c:xMode val="edge"/>
          <c:yMode val="edge"/>
          <c:x val="0.12830326758658389"/>
          <c:y val="6.1575468964385587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 единицы хранения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  <c:pt idx="3">
                  <c:v>2018 год</c:v>
                </c:pt>
                <c:pt idx="4">
                  <c:v>2019 год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21776</c:v>
                </c:pt>
                <c:pt idx="1">
                  <c:v>22409</c:v>
                </c:pt>
                <c:pt idx="2">
                  <c:v>22810</c:v>
                </c:pt>
                <c:pt idx="3">
                  <c:v>22915</c:v>
                </c:pt>
                <c:pt idx="4">
                  <c:v>23019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1495680"/>
        <c:axId val="31497216"/>
      </c:barChart>
      <c:catAx>
        <c:axId val="31495680"/>
        <c:scaling>
          <c:orientation val="minMax"/>
        </c:scaling>
        <c:delete val="0"/>
        <c:axPos val="b"/>
        <c:majorTickMark val="none"/>
        <c:minorTickMark val="none"/>
        <c:tickLblPos val="nextTo"/>
        <c:crossAx val="31497216"/>
        <c:crosses val="autoZero"/>
        <c:auto val="1"/>
        <c:lblAlgn val="ctr"/>
        <c:lblOffset val="100"/>
        <c:noMultiLvlLbl val="0"/>
      </c:catAx>
      <c:valAx>
        <c:axId val="31497216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31495680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ln w="57150">
      <a:solidFill>
        <a:srgbClr val="C00000"/>
      </a:solidFill>
    </a:ln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algn="ctr">
              <a:defRPr sz="1400"/>
            </a:pPr>
            <a:r>
              <a:rPr lang="ru-RU" sz="1500" dirty="0"/>
              <a:t>Количество</a:t>
            </a:r>
            <a:r>
              <a:rPr lang="ru-RU" sz="1500" baseline="0" dirty="0"/>
              <a:t> исполненных запросов</a:t>
            </a:r>
          </a:p>
          <a:p>
            <a:pPr algn="ctr">
              <a:defRPr sz="1400"/>
            </a:pPr>
            <a:r>
              <a:rPr lang="ru-RU" sz="1500" baseline="0" dirty="0"/>
              <a:t> за 12 месяцев каждого  года</a:t>
            </a:r>
            <a:endParaRPr lang="ru-RU" sz="1500" dirty="0"/>
          </a:p>
        </c:rich>
      </c:tx>
      <c:layout>
        <c:manualLayout>
          <c:xMode val="edge"/>
          <c:yMode val="edge"/>
          <c:x val="0.24379629629629629"/>
          <c:y val="1.984126984126984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тематические запросы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  <c:pt idx="3">
                  <c:v>2018 год</c:v>
                </c:pt>
                <c:pt idx="4">
                  <c:v>2019 год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264</c:v>
                </c:pt>
                <c:pt idx="1">
                  <c:v>302</c:v>
                </c:pt>
                <c:pt idx="2">
                  <c:v>297</c:v>
                </c:pt>
                <c:pt idx="3">
                  <c:v>316</c:v>
                </c:pt>
                <c:pt idx="4">
                  <c:v>232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социально-правовые запросы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  <c:pt idx="3">
                  <c:v>2018 год</c:v>
                </c:pt>
                <c:pt idx="4">
                  <c:v>2019 год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862</c:v>
                </c:pt>
                <c:pt idx="1">
                  <c:v>718</c:v>
                </c:pt>
                <c:pt idx="2">
                  <c:v>794</c:v>
                </c:pt>
                <c:pt idx="3">
                  <c:v>798</c:v>
                </c:pt>
                <c:pt idx="4">
                  <c:v>864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528000"/>
        <c:axId val="31638656"/>
      </c:barChart>
      <c:catAx>
        <c:axId val="6528000"/>
        <c:scaling>
          <c:orientation val="minMax"/>
        </c:scaling>
        <c:delete val="0"/>
        <c:axPos val="b"/>
        <c:majorTickMark val="none"/>
        <c:minorTickMark val="none"/>
        <c:tickLblPos val="nextTo"/>
        <c:crossAx val="31638656"/>
        <c:crosses val="autoZero"/>
        <c:auto val="1"/>
        <c:lblAlgn val="ctr"/>
        <c:lblOffset val="100"/>
        <c:noMultiLvlLbl val="0"/>
      </c:catAx>
      <c:valAx>
        <c:axId val="31638656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spPr>
          <a:ln>
            <a:solidFill>
              <a:srgbClr val="C00000"/>
            </a:solidFill>
          </a:ln>
        </c:spPr>
        <c:crossAx val="6528000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chemeClr val="lt1"/>
    </a:solidFill>
    <a:ln w="25400" cap="flat" cmpd="sng" algn="ctr">
      <a:solidFill>
        <a:schemeClr val="accent2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 sz="1500">
                <a:solidFill>
                  <a:schemeClr val="tx1"/>
                </a:solidFill>
              </a:rPr>
              <a:t>Читальный зал, количество исследователей, чел.</a:t>
            </a:r>
          </a:p>
        </c:rich>
      </c:tx>
      <c:layout>
        <c:manualLayout>
          <c:xMode val="edge"/>
          <c:yMode val="edge"/>
          <c:x val="0.14934018664333626"/>
          <c:y val="3.5714285714285712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исследователей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  <c:pt idx="3">
                  <c:v>2018 год</c:v>
                </c:pt>
                <c:pt idx="4">
                  <c:v>2019 год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9</c:v>
                </c:pt>
                <c:pt idx="1">
                  <c:v>15</c:v>
                </c:pt>
                <c:pt idx="2">
                  <c:v>47</c:v>
                </c:pt>
                <c:pt idx="3">
                  <c:v>32</c:v>
                </c:pt>
                <c:pt idx="4">
                  <c:v>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5745280"/>
        <c:axId val="65746816"/>
      </c:barChart>
      <c:catAx>
        <c:axId val="65745280"/>
        <c:scaling>
          <c:orientation val="minMax"/>
        </c:scaling>
        <c:delete val="0"/>
        <c:axPos val="b"/>
        <c:majorTickMark val="none"/>
        <c:minorTickMark val="none"/>
        <c:tickLblPos val="nextTo"/>
        <c:crossAx val="65746816"/>
        <c:crosses val="autoZero"/>
        <c:auto val="1"/>
        <c:lblAlgn val="ctr"/>
        <c:lblOffset val="100"/>
        <c:noMultiLvlLbl val="0"/>
      </c:catAx>
      <c:valAx>
        <c:axId val="65746816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65745280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chemeClr val="lt1"/>
    </a:solidFill>
    <a:ln w="57150" cap="flat" cmpd="sng" algn="ctr">
      <a:solidFill>
        <a:srgbClr val="C00000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87B454-4A52-47B7-97D0-AE0D148A3A82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C1C945-8E02-4B64-9544-1EA6FA4724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144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1C945-8E02-4B64-9544-1EA6FA472467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08187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1C945-8E02-4B64-9544-1EA6FA472467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7629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941298-EF31-49B1-BD9A-E7AC3E5BF023}" type="datetimeFigureOut">
              <a:rPr lang="ru-RU"/>
              <a:pPr>
                <a:defRPr/>
              </a:pPr>
              <a:t>08.04.2020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6B8179-924B-4B77-A067-1E7549FF32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A4C2F5-1161-42FF-A781-0CFD95109DA8}" type="datetimeFigureOut">
              <a:rPr lang="ru-RU"/>
              <a:pPr>
                <a:defRPr/>
              </a:pPr>
              <a:t>08.04.2020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8379E7-7EC2-4B63-A007-C596EE77E8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874379-5E07-4BA7-A350-0CB69B2A18E9}" type="datetimeFigureOut">
              <a:rPr lang="ru-RU"/>
              <a:pPr>
                <a:defRPr/>
              </a:pPr>
              <a:t>08.04.2020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B8D0C8-DA65-483F-AA74-4B803F97A3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C2CF7F-0E18-41C8-BCC5-EABE4C5B6158}" type="datetimeFigureOut">
              <a:rPr lang="ru-RU"/>
              <a:pPr>
                <a:defRPr/>
              </a:pPr>
              <a:t>08.04.2020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394393-34BB-428B-AC40-799E172A75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C9D1D0-A569-4C9C-BCF2-DB0A984536F6}" type="datetimeFigureOut">
              <a:rPr lang="ru-RU"/>
              <a:pPr>
                <a:defRPr/>
              </a:pPr>
              <a:t>08.04.2020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698FF-06D2-4C5E-BD9F-D7908CE0A1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388586-A5F5-428A-9F2C-0B384FE7A232}" type="datetimeFigureOut">
              <a:rPr lang="ru-RU"/>
              <a:pPr>
                <a:defRPr/>
              </a:pPr>
              <a:t>08.04.2020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7356A0-8B9B-4C12-86A0-ACDA068DC9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C63E80-8283-49A6-A310-11449C23638D}" type="datetimeFigureOut">
              <a:rPr lang="ru-RU"/>
              <a:pPr>
                <a:defRPr/>
              </a:pPr>
              <a:t>08.04.2020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B266C0-037D-4552-BA8A-B2F9A1C34B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23F74A-A740-4594-A149-FACC135DD103}" type="datetimeFigureOut">
              <a:rPr lang="ru-RU"/>
              <a:pPr>
                <a:defRPr/>
              </a:pPr>
              <a:t>08.04.2020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524356-EF45-46B5-845F-A1F96989C2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3EDED6-2CD1-403F-A6A4-49467A99C8F6}" type="datetimeFigureOut">
              <a:rPr lang="ru-RU"/>
              <a:pPr>
                <a:defRPr/>
              </a:pPr>
              <a:t>08.04.2020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3F8FAF-23D4-45DC-A13C-F1F7361FA1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8E7985-1229-4D35-858C-0B37A323BE3D}" type="datetimeFigureOut">
              <a:rPr lang="ru-RU"/>
              <a:pPr>
                <a:defRPr/>
              </a:pPr>
              <a:t>08.04.2020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42B597-5CD3-4CC7-A64E-5CC0A1AF0F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D8A205-50F4-42E3-915C-1E748F65E108}" type="datetimeFigureOut">
              <a:rPr lang="ru-RU"/>
              <a:pPr>
                <a:defRPr/>
              </a:pPr>
              <a:t>08.04.2020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0FEBAF-3829-4884-BF52-E0344D96D9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C284A8A-A915-4F20-A3C6-8C7FC7CB0D73}" type="datetimeFigureOut">
              <a:rPr lang="ru-RU"/>
              <a:pPr>
                <a:defRPr/>
              </a:pPr>
              <a:t>08.04.2020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F197031-D956-45FA-9C43-D41D3D5FED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split orient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chart" Target="../charts/char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7244" y="908720"/>
            <a:ext cx="7771907" cy="2295128"/>
          </a:xfrm>
        </p:spPr>
        <p:txBody>
          <a:bodyPr/>
          <a:lstStyle/>
          <a:p>
            <a:r>
              <a:rPr lang="ru-RU" sz="9600" dirty="0" smtClean="0">
                <a:solidFill>
                  <a:srgbClr val="C00000"/>
                </a:solidFill>
                <a:latin typeface="Monotype Corsiva" pitchFamily="66" charset="0"/>
              </a:rPr>
              <a:t>Архив – </a:t>
            </a:r>
            <a:br>
              <a:rPr lang="ru-RU" sz="9600" dirty="0" smtClean="0">
                <a:solidFill>
                  <a:srgbClr val="C00000"/>
                </a:solidFill>
                <a:latin typeface="Monotype Corsiva" pitchFamily="66" charset="0"/>
              </a:rPr>
            </a:br>
            <a:r>
              <a:rPr lang="ru-RU" sz="9600" dirty="0" smtClean="0">
                <a:solidFill>
                  <a:srgbClr val="C00000"/>
                </a:solidFill>
                <a:latin typeface="Monotype Corsiva" pitchFamily="66" charset="0"/>
              </a:rPr>
              <a:t> это не скучно</a:t>
            </a:r>
            <a:endParaRPr lang="ru-RU" sz="9600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9419" y="27295"/>
            <a:ext cx="2097087" cy="220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293096"/>
            <a:ext cx="3168352" cy="2112235"/>
          </a:xfrm>
          <a:prstGeom prst="rect">
            <a:avLst/>
          </a:prstGeom>
          <a:ln w="57150">
            <a:solidFill>
              <a:srgbClr val="C00000"/>
            </a:solidFill>
            <a:miter lim="800000"/>
            <a:headEnd/>
            <a:tailEnd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87" y="236423"/>
            <a:ext cx="1820917" cy="2832537"/>
          </a:xfrm>
          <a:prstGeom prst="rect">
            <a:avLst/>
          </a:prstGeom>
          <a:noFill/>
          <a:ln w="57150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D:\ПЕТРОВА О.Н\2020 год\ГАЗЕТА\00001-scan_2020-03-20_05-36-05вправо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57" y="3429000"/>
            <a:ext cx="2304255" cy="3091556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071" y="3613769"/>
            <a:ext cx="2851435" cy="2146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4716062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87208" cy="274042"/>
          </a:xfrm>
        </p:spPr>
        <p:txBody>
          <a:bodyPr/>
          <a:lstStyle/>
          <a:p>
            <a:r>
              <a:rPr lang="ru-RU" sz="3200" b="1" dirty="0" smtClean="0">
                <a:solidFill>
                  <a:srgbClr val="C00000"/>
                </a:solidFill>
                <a:latin typeface="Monotype Corsiva" pitchFamily="66" charset="0"/>
              </a:rPr>
              <a:t>      </a:t>
            </a:r>
            <a:r>
              <a:rPr lang="ru-RU" sz="3400" b="1" dirty="0" smtClean="0">
                <a:solidFill>
                  <a:srgbClr val="C00000"/>
                </a:solidFill>
                <a:latin typeface="Monotype Corsiva" pitchFamily="66" charset="0"/>
              </a:rPr>
              <a:t>Работа  исследователей  в читальном </a:t>
            </a:r>
            <a:r>
              <a:rPr lang="ru-RU" sz="3400" b="1" dirty="0">
                <a:solidFill>
                  <a:srgbClr val="C00000"/>
                </a:solidFill>
                <a:latin typeface="Monotype Corsiva" pitchFamily="66" charset="0"/>
              </a:rPr>
              <a:t>зале </a:t>
            </a:r>
          </a:p>
        </p:txBody>
      </p:sp>
      <p:pic>
        <p:nvPicPr>
          <p:cNvPr id="6147" name="Picture 3" descr="D:\ПЕТРОВА О.Н\2018 год\РАЗНОЕ\Дергачев В.Н\IMG_867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09096"/>
            <a:ext cx="3326173" cy="2217448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71600" y="2975865"/>
            <a:ext cx="2880320" cy="510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lang="ru-RU" b="1" kern="1400" dirty="0">
                <a:solidFill>
                  <a:srgbClr val="C00000"/>
                </a:solidFill>
                <a:latin typeface="Monotype Corsiva" pitchFamily="66" charset="0"/>
              </a:rPr>
              <a:t>Дергачев Виктор Николаевич, </a:t>
            </a:r>
            <a:r>
              <a:rPr lang="ru-RU" b="1" kern="1400" dirty="0" smtClean="0">
                <a:solidFill>
                  <a:srgbClr val="C00000"/>
                </a:solidFill>
                <a:latin typeface="Monotype Corsiva" pitchFamily="66" charset="0"/>
              </a:rPr>
              <a:t>исследователь-краевед</a:t>
            </a:r>
            <a:r>
              <a:rPr lang="ru-RU" sz="2400" kern="1400" dirty="0">
                <a:solidFill>
                  <a:srgbClr val="C00000"/>
                </a:solidFill>
                <a:latin typeface="Calibri"/>
              </a:rPr>
              <a:t> </a:t>
            </a:r>
            <a:endParaRPr lang="ru-RU" sz="2400" kern="1400" dirty="0">
              <a:solidFill>
                <a:srgbClr val="C00000"/>
              </a:solidFill>
              <a:effectLst/>
              <a:latin typeface="Calibri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694406198"/>
              </p:ext>
            </p:extLst>
          </p:nvPr>
        </p:nvGraphicFramePr>
        <p:xfrm>
          <a:off x="3203848" y="3485516"/>
          <a:ext cx="548640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026" name="Picture 2" descr="D:\ПЕТРОВА О.Н\2018 год\САЙТ\На сайт выставка Архив - это не только стеллажи\Выставка Архив не только стеллажи\Исследователи\Силуянова Алиса Юрьевн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98" y="3573016"/>
            <a:ext cx="2131139" cy="2841518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1772" y="6488668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err="1" smtClean="0">
                <a:solidFill>
                  <a:srgbClr val="C00000"/>
                </a:solidFill>
                <a:latin typeface="Monotype Corsiva" pitchFamily="66" charset="0"/>
              </a:rPr>
              <a:t>Силуянова</a:t>
            </a:r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  <a:t> Алиса Юрьевна</a:t>
            </a:r>
            <a:endParaRPr lang="ru-RU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1027" name="Picture 3" descr="D:\ПЕТРОВА О.Н\2018 год\САЙТ\На сайт выставка Архив - это не только стеллажи\Выставка Архив не только стеллажи\Исследователи\Долбилова Тамара Иосифовна 08.02.201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683695"/>
            <a:ext cx="3024336" cy="2268251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53257" y="3021094"/>
            <a:ext cx="2909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err="1" smtClean="0">
                <a:solidFill>
                  <a:srgbClr val="C00000"/>
                </a:solidFill>
                <a:latin typeface="Monotype Corsiva" pitchFamily="66" charset="0"/>
              </a:rPr>
              <a:t>Долбилова</a:t>
            </a:r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  <a:t> Тамара Иосифовна</a:t>
            </a:r>
            <a:endParaRPr lang="ru-RU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122603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061048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ru-RU" dirty="0" smtClean="0"/>
              <a:t>    </a:t>
            </a:r>
          </a:p>
        </p:txBody>
      </p:sp>
      <p:sp>
        <p:nvSpPr>
          <p:cNvPr id="9" name="Заголовок 13"/>
          <p:cNvSpPr>
            <a:spLocks noGrp="1"/>
          </p:cNvSpPr>
          <p:nvPr>
            <p:ph type="title"/>
          </p:nvPr>
        </p:nvSpPr>
        <p:spPr>
          <a:xfrm>
            <a:off x="0" y="116632"/>
            <a:ext cx="8820472" cy="1559768"/>
          </a:xfrm>
        </p:spPr>
        <p:txBody>
          <a:bodyPr>
            <a:noAutofit/>
          </a:bodyPr>
          <a:lstStyle/>
          <a:p>
            <a:r>
              <a:rPr lang="ru-RU" sz="1800" b="1" dirty="0">
                <a:solidFill>
                  <a:srgbClr val="C00000"/>
                </a:solidFill>
                <a:latin typeface="Monotype Corsiva" pitchFamily="66" charset="0"/>
              </a:rPr>
              <a:t>С </a:t>
            </a:r>
            <a:r>
              <a:rPr lang="ru-RU" sz="2400" b="1" dirty="0">
                <a:solidFill>
                  <a:srgbClr val="C00000"/>
                </a:solidFill>
                <a:latin typeface="Monotype Corsiva" pitchFamily="66" charset="0"/>
              </a:rPr>
              <a:t>2013</a:t>
            </a:r>
            <a:r>
              <a:rPr lang="ru-RU" sz="1800" b="1" dirty="0">
                <a:solidFill>
                  <a:srgbClr val="C00000"/>
                </a:solidFill>
                <a:latin typeface="Monotype Corsiva" pitchFamily="66" charset="0"/>
              </a:rPr>
              <a:t> года отдел архивной службы приступил к оцифровке архивных документов, путем перевода наиболее востребованных архивных документов на бумажных носителях в электронную форму. В электронный вид переводятся наиболее востребованные фонды с управленческой документацией (распорядительные документы органов власти) и фотодокументами </a:t>
            </a:r>
            <a:r>
              <a:rPr lang="ru-RU" sz="1800" b="1" dirty="0" smtClean="0">
                <a:solidFill>
                  <a:srgbClr val="C00000"/>
                </a:solidFill>
                <a:latin typeface="Monotype Corsiva" pitchFamily="66" charset="0"/>
              </a:rPr>
              <a:t> </a:t>
            </a:r>
            <a:r>
              <a:rPr lang="ru-RU" sz="1800" b="1" dirty="0">
                <a:solidFill>
                  <a:srgbClr val="C00000"/>
                </a:solidFill>
                <a:latin typeface="Monotype Corsiva" pitchFamily="66" charset="0"/>
              </a:rPr>
              <a:t>посредством специализированного сканера ЭЛАР </a:t>
            </a:r>
            <a:r>
              <a:rPr lang="ru-RU" sz="1800" b="1" dirty="0" err="1">
                <a:solidFill>
                  <a:srgbClr val="C00000"/>
                </a:solidFill>
                <a:latin typeface="Monotype Corsiva" pitchFamily="66" charset="0"/>
              </a:rPr>
              <a:t>ПланСкан</a:t>
            </a:r>
            <a:r>
              <a:rPr lang="ru-RU" sz="1800" b="1" dirty="0">
                <a:solidFill>
                  <a:srgbClr val="C00000"/>
                </a:solidFill>
                <a:latin typeface="Monotype Corsiva" pitchFamily="66" charset="0"/>
              </a:rPr>
              <a:t> А2ВЦ</a:t>
            </a:r>
            <a:r>
              <a:rPr lang="ru-RU" sz="1800" b="1" dirty="0" smtClean="0">
                <a:solidFill>
                  <a:srgbClr val="C00000"/>
                </a:solidFill>
                <a:latin typeface="Monotype Corsiva" pitchFamily="66" charset="0"/>
              </a:rPr>
              <a:t>.</a:t>
            </a:r>
            <a:endParaRPr lang="ru-RU" sz="18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2"/>
          <a:srcRect l="11512" t="5305" r="12428" b="4509"/>
          <a:stretch>
            <a:fillRect/>
          </a:stretch>
        </p:blipFill>
        <p:spPr bwMode="auto">
          <a:xfrm>
            <a:off x="5486398" y="1676400"/>
            <a:ext cx="3347231" cy="365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Текст 17"/>
          <p:cNvSpPr txBox="1">
            <a:spLocks/>
          </p:cNvSpPr>
          <p:nvPr/>
        </p:nvSpPr>
        <p:spPr>
          <a:xfrm>
            <a:off x="990600" y="5733256"/>
            <a:ext cx="7162800" cy="743744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pPr marR="0" lvl="0" algn="ctr" defTabSz="914400" eaLnBrk="1" latinLnBrk="0" hangingPunct="1">
              <a:spcBef>
                <a:spcPct val="50000"/>
              </a:spcBef>
              <a:buClr>
                <a:schemeClr val="accent1"/>
              </a:buClr>
              <a:buSzPct val="70000"/>
              <a:tabLst/>
              <a:defRPr/>
            </a:pPr>
            <a:r>
              <a:rPr lang="ru-RU" sz="11200" b="1" dirty="0">
                <a:solidFill>
                  <a:srgbClr val="C00000"/>
                </a:solidFill>
                <a:latin typeface="Monotype Corsiva" pitchFamily="66" charset="0"/>
                <a:cs typeface="Arial" charset="0"/>
              </a:rPr>
              <a:t>Ежегодно сотрудниками архива оцифровывается </a:t>
            </a:r>
            <a:r>
              <a:rPr lang="ru-RU" sz="11200" b="1" dirty="0" smtClean="0">
                <a:solidFill>
                  <a:srgbClr val="C00000"/>
                </a:solidFill>
                <a:latin typeface="Monotype Corsiva" pitchFamily="66" charset="0"/>
                <a:cs typeface="Arial" charset="0"/>
              </a:rPr>
              <a:t>от 30 до </a:t>
            </a:r>
            <a:r>
              <a:rPr lang="ru-RU" sz="11200" b="1" dirty="0">
                <a:solidFill>
                  <a:srgbClr val="C00000"/>
                </a:solidFill>
                <a:latin typeface="Monotype Corsiva" pitchFamily="66" charset="0"/>
                <a:cs typeface="Arial" charset="0"/>
              </a:rPr>
              <a:t>70  </a:t>
            </a:r>
            <a:r>
              <a:rPr lang="ru-RU" sz="11200" b="1" dirty="0" smtClean="0">
                <a:solidFill>
                  <a:srgbClr val="C00000"/>
                </a:solidFill>
                <a:latin typeface="Monotype Corsiva" pitchFamily="66" charset="0"/>
                <a:cs typeface="Arial" charset="0"/>
              </a:rPr>
              <a:t>тысяч </a:t>
            </a:r>
            <a:r>
              <a:rPr lang="ru-RU" sz="11200" b="1" dirty="0">
                <a:solidFill>
                  <a:srgbClr val="C00000"/>
                </a:solidFill>
                <a:latin typeface="Monotype Corsiva" pitchFamily="66" charset="0"/>
                <a:cs typeface="Arial" charset="0"/>
              </a:rPr>
              <a:t>листов документов</a:t>
            </a:r>
          </a:p>
          <a:p>
            <a:pPr marR="0" lvl="0" algn="ctr" defTabSz="914400" eaLnBrk="1" latinLnBrk="0" hangingPunct="1">
              <a:lnSpc>
                <a:spcPts val="1500"/>
              </a:lnSpc>
              <a:spcBef>
                <a:spcPct val="50000"/>
              </a:spcBef>
              <a:buClr>
                <a:schemeClr val="accent1"/>
              </a:buClr>
              <a:buSzPct val="70000"/>
              <a:tabLst/>
              <a:defRPr/>
            </a:pPr>
            <a:r>
              <a:rPr lang="ru-RU" sz="2400" dirty="0" smtClean="0">
                <a:latin typeface="Monotype Corsiva" pitchFamily="66" charset="0"/>
                <a:cs typeface="Arial" charset="0"/>
              </a:rPr>
              <a:t>           </a:t>
            </a:r>
          </a:p>
        </p:txBody>
      </p:sp>
      <p:pic>
        <p:nvPicPr>
          <p:cNvPr id="8194" name="Picture 2" descr="D:\ПЕТРОВА О.Н\2018 год\САЙТ\На сайт День открытых дверей 25.04.2018\ФОТО 25.04.2018\IMG_876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72816"/>
            <a:ext cx="5053292" cy="3283223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5056039"/>
            <a:ext cx="5053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  <a:t>Фрагмент проведения Дня открытых дверей, 2018 г.</a:t>
            </a:r>
            <a:endParaRPr lang="ru-RU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/>
          <a:srcRect l="9868" t="14035" r="10088" b="7018"/>
          <a:stretch>
            <a:fillRect/>
          </a:stretch>
        </p:blipFill>
        <p:spPr bwMode="auto">
          <a:xfrm>
            <a:off x="179512" y="234628"/>
            <a:ext cx="4906146" cy="3024336"/>
          </a:xfrm>
          <a:prstGeom prst="rect">
            <a:avLst/>
          </a:prstGeom>
          <a:ln w="57150"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0" y="3861048"/>
            <a:ext cx="31242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687201"/>
            <a:ext cx="28956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630" y="3593247"/>
            <a:ext cx="2667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429000"/>
            <a:ext cx="28956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580112" y="234628"/>
            <a:ext cx="3312368" cy="6524863"/>
          </a:xfrm>
          <a:prstGeom prst="rect">
            <a:avLst/>
          </a:prstGeom>
          <a:ln w="5715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indent="355600" algn="just"/>
            <a:r>
              <a:rPr lang="ru-RU" sz="2200" b="1" dirty="0">
                <a:solidFill>
                  <a:srgbClr val="FF0000"/>
                </a:solidFill>
                <a:latin typeface="Monotype Corsiva" pitchFamily="66" charset="0"/>
              </a:rPr>
              <a:t>Сегодня прикреплены в модули «Фонд пользования», «Решения органов власти»,  «Фотодокументы» и «Видеодокументы»  программного комплекса «Электронный архив Новосибирской области» </a:t>
            </a:r>
            <a:r>
              <a:rPr lang="ru-RU" sz="2200" b="1" dirty="0" smtClean="0">
                <a:solidFill>
                  <a:srgbClr val="FF0000"/>
                </a:solidFill>
                <a:latin typeface="Monotype Corsiva" pitchFamily="66" charset="0"/>
              </a:rPr>
              <a:t>7059 единиц хранения/490181 образ.</a:t>
            </a:r>
            <a:endParaRPr lang="ru-RU" sz="2200" b="1" dirty="0">
              <a:solidFill>
                <a:srgbClr val="FF0000"/>
              </a:solidFill>
              <a:latin typeface="Monotype Corsiva" pitchFamily="66" charset="0"/>
            </a:endParaRPr>
          </a:p>
          <a:p>
            <a:pPr indent="355600" algn="just"/>
            <a:r>
              <a:rPr lang="ru-RU" sz="2200" b="1" dirty="0">
                <a:solidFill>
                  <a:srgbClr val="FF0000"/>
                </a:solidFill>
                <a:latin typeface="Monotype Corsiva" pitchFamily="66" charset="0"/>
              </a:rPr>
              <a:t>   Электронный архив документов — это система хранения документов в электронном виде, обеспечивающая надежность хранения документов, конфиденциальность и разграничение прав доступа, удобство и скорость поиска.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3"/>
          <p:cNvSpPr>
            <a:spLocks noGrp="1"/>
          </p:cNvSpPr>
          <p:nvPr>
            <p:ph type="title"/>
          </p:nvPr>
        </p:nvSpPr>
        <p:spPr>
          <a:xfrm>
            <a:off x="-1973" y="116632"/>
            <a:ext cx="8820472" cy="936104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</a:rPr>
              <a:t>Источники  комплектования  отдела архивной службы  -</a:t>
            </a:r>
            <a:b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</a:rPr>
              <a:t>56 организаций</a:t>
            </a:r>
            <a:endParaRPr lang="ru-RU" sz="28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74" y="1067040"/>
            <a:ext cx="4211960" cy="2810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D:\ПЕТРОВА О.Н\2019 год\Семинар 26.11.2019\Фото семинара на сайт\IMG_20191126_1021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67040"/>
            <a:ext cx="4464496" cy="5454699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20072" y="6521739"/>
            <a:ext cx="3663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  <a:t>Фрагмент проведения семинара, 2019 г.</a:t>
            </a:r>
            <a:endParaRPr lang="ru-RU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2051" name="Picture 3" descr="D:\ПЕТРОВА О.Н\2018 год\РАЗНОЕ\СЕМИНАР 10.10.2018\Фото семинар 10.10.2018\SAM_371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997764"/>
            <a:ext cx="4259354" cy="2520279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10424" y="6521739"/>
            <a:ext cx="36679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solidFill>
                  <a:srgbClr val="C00000"/>
                </a:solidFill>
                <a:latin typeface="Monotype Corsiva" pitchFamily="66" charset="0"/>
              </a:rPr>
              <a:t>Фрагмент проведения семинара, </a:t>
            </a:r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  <a:t>2018 </a:t>
            </a:r>
            <a:r>
              <a:rPr lang="ru-RU" b="1" dirty="0">
                <a:solidFill>
                  <a:srgbClr val="C00000"/>
                </a:solidFill>
                <a:latin typeface="Monotype Corsiva" pitchFamily="66" charset="0"/>
              </a:rPr>
              <a:t>г.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96" y="274638"/>
            <a:ext cx="9108504" cy="562074"/>
          </a:xfrm>
        </p:spPr>
        <p:txBody>
          <a:bodyPr/>
          <a:lstStyle/>
          <a:p>
            <a:pPr marL="0" marR="0" indent="0">
              <a:lnSpc>
                <a:spcPct val="119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3200" b="1" kern="1400" dirty="0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sz="3200" b="1" kern="1400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3200" b="1" kern="1400" dirty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sz="3200" b="1" kern="1400" dirty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3200" b="1" kern="1400" dirty="0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sz="3200" b="1" kern="1400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3200" b="1" kern="1400" dirty="0" smtClean="0">
                <a:solidFill>
                  <a:srgbClr val="FF0000"/>
                </a:solidFill>
                <a:latin typeface="Monotype Corsiva" pitchFamily="66" charset="0"/>
              </a:rPr>
              <a:t>ИСПОЛЬЗОВАНИЕ </a:t>
            </a:r>
            <a:r>
              <a:rPr lang="ru-RU" sz="3200" b="1" kern="1400" dirty="0">
                <a:solidFill>
                  <a:srgbClr val="FF0000"/>
                </a:solidFill>
                <a:latin typeface="Monotype Corsiva" pitchFamily="66" charset="0"/>
              </a:rPr>
              <a:t>АРХИВНЫХ ДОКУМЕНТОВ</a:t>
            </a:r>
            <a:r>
              <a:rPr lang="ru-RU" sz="3200" kern="1400" dirty="0">
                <a:solidFill>
                  <a:srgbClr val="000000"/>
                </a:solidFill>
              </a:rPr>
              <a:t/>
            </a:r>
            <a:br>
              <a:rPr lang="ru-RU" sz="3200" kern="1400" dirty="0">
                <a:solidFill>
                  <a:srgbClr val="000000"/>
                </a:solidFill>
              </a:rPr>
            </a:br>
            <a:r>
              <a:rPr lang="ru-RU" sz="1800" b="1" kern="1400" dirty="0" smtClean="0">
                <a:solidFill>
                  <a:srgbClr val="C00000"/>
                </a:solidFill>
                <a:latin typeface="Monotype Corsiva" pitchFamily="66" charset="0"/>
              </a:rPr>
              <a:t>Важным </a:t>
            </a:r>
            <a:r>
              <a:rPr lang="ru-RU" sz="1800" b="1" kern="1400" dirty="0">
                <a:solidFill>
                  <a:srgbClr val="C00000"/>
                </a:solidFill>
                <a:latin typeface="Monotype Corsiva" pitchFamily="66" charset="0"/>
              </a:rPr>
              <a:t>направлением в работе архива является использование архивных документов, которые активно используются в газетных публикациях, выставках, школьных уроках, экскурсиях. Например, </a:t>
            </a:r>
            <a:r>
              <a:rPr lang="ru-RU" sz="4800" kern="1400" dirty="0">
                <a:solidFill>
                  <a:srgbClr val="000000"/>
                </a:solidFill>
              </a:rPr>
              <a:t/>
            </a:r>
            <a:br>
              <a:rPr lang="ru-RU" sz="4800" kern="1400" dirty="0">
                <a:solidFill>
                  <a:srgbClr val="000000"/>
                </a:solidFill>
              </a:rPr>
            </a:br>
            <a:endParaRPr lang="ru-RU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4097" name="Рисунок 16"/>
          <p:cNvPicPr>
            <a:picLocks noGrp="1"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541" y="1844824"/>
            <a:ext cx="2421955" cy="3767431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19907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Calibri" pitchFamily="34" charset="0"/>
              </a:rPr>
              <a:t> 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516196" y="5721934"/>
            <a:ext cx="266429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>
                <a:solidFill>
                  <a:srgbClr val="C00000"/>
                </a:solidFill>
                <a:latin typeface="+mj-lt"/>
              </a:rPr>
              <a:t>Публикация в газете </a:t>
            </a:r>
            <a:endParaRPr lang="ru-RU" sz="1600" i="1" dirty="0" smtClean="0">
              <a:solidFill>
                <a:srgbClr val="C00000"/>
              </a:solidFill>
              <a:latin typeface="+mj-lt"/>
            </a:endParaRPr>
          </a:p>
          <a:p>
            <a:pPr algn="ctr"/>
            <a:r>
              <a:rPr lang="ru-RU" sz="1600" i="1" dirty="0" smtClean="0">
                <a:solidFill>
                  <a:srgbClr val="C00000"/>
                </a:solidFill>
                <a:latin typeface="+mj-lt"/>
              </a:rPr>
              <a:t>«</a:t>
            </a:r>
            <a:r>
              <a:rPr lang="ru-RU" sz="1600" i="1" dirty="0">
                <a:solidFill>
                  <a:srgbClr val="C00000"/>
                </a:solidFill>
                <a:latin typeface="+mj-lt"/>
              </a:rPr>
              <a:t>Северная газета», 2017 </a:t>
            </a:r>
            <a:r>
              <a:rPr lang="ru-RU" sz="1600" i="1" dirty="0" smtClean="0">
                <a:solidFill>
                  <a:srgbClr val="C00000"/>
                </a:solidFill>
                <a:latin typeface="+mj-lt"/>
              </a:rPr>
              <a:t>г.</a:t>
            </a:r>
            <a:endParaRPr lang="ru-RU" sz="1600" dirty="0">
              <a:solidFill>
                <a:srgbClr val="C00000"/>
              </a:solidFill>
              <a:latin typeface="+mj-lt"/>
            </a:endParaRPr>
          </a:p>
          <a:p>
            <a:r>
              <a:rPr lang="ru-RU" dirty="0"/>
              <a:t> 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987814" y="5721934"/>
            <a:ext cx="3840095" cy="934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9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600" i="1" kern="1400" dirty="0">
                <a:solidFill>
                  <a:srgbClr val="C00000"/>
                </a:solidFill>
                <a:latin typeface="Calibri"/>
              </a:rPr>
              <a:t>Выставка «Достояние села Северного: история и современность», 2017 </a:t>
            </a:r>
            <a:r>
              <a:rPr lang="ru-RU" sz="1600" i="1" kern="1400" dirty="0" smtClean="0">
                <a:solidFill>
                  <a:srgbClr val="C00000"/>
                </a:solidFill>
                <a:latin typeface="Calibri"/>
              </a:rPr>
              <a:t>г.</a:t>
            </a:r>
            <a:endParaRPr lang="ru-RU" sz="1600" kern="1400" dirty="0">
              <a:solidFill>
                <a:srgbClr val="C00000"/>
              </a:solidFill>
              <a:latin typeface="Calibri"/>
            </a:endParaRPr>
          </a:p>
          <a:p>
            <a:pPr algn="ctr">
              <a:lnSpc>
                <a:spcPct val="119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400" kern="1400" dirty="0">
                <a:solidFill>
                  <a:srgbClr val="C00000"/>
                </a:solidFill>
                <a:latin typeface="Calibri"/>
              </a:rPr>
              <a:t> </a:t>
            </a:r>
            <a:endParaRPr lang="ru-RU" sz="1400" kern="1400" dirty="0">
              <a:solidFill>
                <a:srgbClr val="C00000"/>
              </a:solidFill>
              <a:effectLst/>
              <a:latin typeface="Calibri"/>
            </a:endParaRPr>
          </a:p>
        </p:txBody>
      </p:sp>
      <p:pic>
        <p:nvPicPr>
          <p:cNvPr id="4101" name="Picture 5" descr="D:\ПЕТРОВА О.Н\2017 год\САЙТ\Выставка 290 лет селу Севернону 2017\SAM_35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880" y="2132856"/>
            <a:ext cx="3336039" cy="3382491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D:\ПЕТРОВА О.Н\2018 год\САЙТ\На сайт экскурсия детский сад Сказка\IMG_20171110_1057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36" y="2348880"/>
            <a:ext cx="2880320" cy="3840426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39552" y="6273225"/>
            <a:ext cx="2267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C00000"/>
                </a:solidFill>
                <a:latin typeface="+mn-lt"/>
              </a:rPr>
              <a:t>Фрагмент проведения </a:t>
            </a:r>
          </a:p>
          <a:p>
            <a:r>
              <a:rPr lang="ru-RU" sz="1600" dirty="0" smtClean="0">
                <a:solidFill>
                  <a:srgbClr val="C00000"/>
                </a:solidFill>
                <a:latin typeface="+mn-lt"/>
              </a:rPr>
              <a:t>экскурсии, 2018 г.</a:t>
            </a:r>
            <a:endParaRPr lang="ru-RU" sz="1600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02594300"/>
      </p:ext>
    </p:extLst>
  </p:cSld>
  <p:clrMapOvr>
    <a:masterClrMapping/>
  </p:clrMapOvr>
  <p:transition>
    <p:split orient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ПЕТРОВА О.Н\2020 год\Календарь на 2020 год\Календарь Титульный лист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54" y="332655"/>
            <a:ext cx="3384375" cy="4785889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5301208"/>
            <a:ext cx="38164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C00000"/>
                </a:solidFill>
                <a:latin typeface="+mn-lt"/>
              </a:rPr>
              <a:t>Впервые отделом архивной службы </a:t>
            </a:r>
            <a:r>
              <a:rPr lang="ru-RU" sz="1600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ru-RU" sz="1600" dirty="0">
                <a:solidFill>
                  <a:srgbClr val="C00000"/>
                </a:solidFill>
                <a:latin typeface="+mn-lt"/>
              </a:rPr>
              <a:t>подготовлен «Календарь  знаменательных и памятных дат Северного района Новосибирской области на 2020 (Год Памяти и Славы)»</a:t>
            </a:r>
          </a:p>
        </p:txBody>
      </p:sp>
      <p:pic>
        <p:nvPicPr>
          <p:cNvPr id="9219" name="Picture 3" descr="D:\ПЕТРОВА О.Н\2017 год\Публикации в газете в 2017 году\25.10.20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60040"/>
            <a:ext cx="5266208" cy="6021288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285713" y="6381328"/>
            <a:ext cx="42978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C00000"/>
                </a:solidFill>
                <a:latin typeface="+mn-lt"/>
              </a:rPr>
              <a:t>Публикация в газете «Северная газета», 2017 г.</a:t>
            </a:r>
            <a:endParaRPr lang="ru-RU" sz="1600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56579449"/>
      </p:ext>
    </p:extLst>
  </p:cSld>
  <p:clrMapOvr>
    <a:masterClrMapping/>
  </p:clrMapOvr>
  <p:transition>
    <p:split orient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D:\ПЕТРОВА О.Н\2020 год\САЙТ\Фото урок 21.02.20 АРХИВ\IMG-20200221-WA0040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0524" y="2636912"/>
            <a:ext cx="5760640" cy="3789636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2717689" y="6426548"/>
            <a:ext cx="642631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15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Фрагмент проведения школьного </a:t>
            </a:r>
            <a:r>
              <a:rPr lang="ru-RU" sz="15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урока с вручением буклетов, </a:t>
            </a:r>
            <a:r>
              <a:rPr lang="ru-RU" sz="15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2020 г.</a:t>
            </a:r>
            <a:endParaRPr lang="ru-RU" sz="15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C:\Users\Arhglav\Desktop\00003-scan_2020-04-08_09-04-27вправо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04" y="332656"/>
            <a:ext cx="4295681" cy="3072407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99992" y="260648"/>
            <a:ext cx="464400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500" dirty="0" smtClean="0">
                <a:solidFill>
                  <a:srgbClr val="C00000"/>
                </a:solidFill>
              </a:rPr>
              <a:t>       Архивом подготовлены следующие буклеты (слева направо):</a:t>
            </a:r>
          </a:p>
          <a:p>
            <a:pPr algn="just"/>
            <a:r>
              <a:rPr lang="ru-RU" sz="1500" dirty="0" smtClean="0">
                <a:solidFill>
                  <a:srgbClr val="C00000"/>
                </a:solidFill>
              </a:rPr>
              <a:t>       - буклет </a:t>
            </a:r>
            <a:r>
              <a:rPr lang="ru-RU" sz="1500" dirty="0">
                <a:solidFill>
                  <a:srgbClr val="C00000"/>
                </a:solidFill>
              </a:rPr>
              <a:t>«Век на страже истории», </a:t>
            </a:r>
            <a:r>
              <a:rPr lang="ru-RU" sz="1500" dirty="0" smtClean="0">
                <a:solidFill>
                  <a:srgbClr val="C00000"/>
                </a:solidFill>
              </a:rPr>
              <a:t>посвященный 100-летию </a:t>
            </a:r>
            <a:r>
              <a:rPr lang="ru-RU" sz="1500" dirty="0" err="1" smtClean="0">
                <a:solidFill>
                  <a:srgbClr val="C00000"/>
                </a:solidFill>
              </a:rPr>
              <a:t>Сибархива</a:t>
            </a:r>
            <a:r>
              <a:rPr lang="ru-RU" sz="1500" dirty="0" smtClean="0">
                <a:solidFill>
                  <a:srgbClr val="C00000"/>
                </a:solidFill>
              </a:rPr>
              <a:t>, 2020 г.;</a:t>
            </a:r>
          </a:p>
          <a:p>
            <a:pPr algn="just"/>
            <a:r>
              <a:rPr lang="ru-RU" sz="1500" dirty="0" smtClean="0">
                <a:solidFill>
                  <a:srgbClr val="C00000"/>
                </a:solidFill>
              </a:rPr>
              <a:t>       - буклет «Из истории архива», </a:t>
            </a:r>
            <a:r>
              <a:rPr lang="ru-RU" sz="1500" dirty="0">
                <a:solidFill>
                  <a:srgbClr val="C00000"/>
                </a:solidFill>
              </a:rPr>
              <a:t>посвященный </a:t>
            </a:r>
            <a:r>
              <a:rPr lang="ru-RU" sz="1500" dirty="0" smtClean="0">
                <a:solidFill>
                  <a:srgbClr val="C00000"/>
                </a:solidFill>
              </a:rPr>
              <a:t>100-летию государственной </a:t>
            </a:r>
            <a:r>
              <a:rPr lang="ru-RU" sz="1500" dirty="0">
                <a:solidFill>
                  <a:srgbClr val="C00000"/>
                </a:solidFill>
              </a:rPr>
              <a:t>архивной службы </a:t>
            </a:r>
            <a:r>
              <a:rPr lang="ru-RU" sz="1500" dirty="0" smtClean="0">
                <a:solidFill>
                  <a:srgbClr val="C00000"/>
                </a:solidFill>
              </a:rPr>
              <a:t>России, 2018 г.;</a:t>
            </a:r>
          </a:p>
          <a:p>
            <a:pPr algn="just"/>
            <a:r>
              <a:rPr lang="ru-RU" sz="1500" dirty="0" smtClean="0">
                <a:solidFill>
                  <a:srgbClr val="C00000"/>
                </a:solidFill>
              </a:rPr>
              <a:t>       - буклет «Архив – достояние народа: к 85-летию архивной службы Северного </a:t>
            </a:r>
            <a:r>
              <a:rPr lang="ru-RU" sz="1500" dirty="0">
                <a:solidFill>
                  <a:srgbClr val="C00000"/>
                </a:solidFill>
              </a:rPr>
              <a:t>района», </a:t>
            </a:r>
            <a:r>
              <a:rPr lang="ru-RU" sz="1500" dirty="0" smtClean="0">
                <a:solidFill>
                  <a:srgbClr val="C00000"/>
                </a:solidFill>
              </a:rPr>
              <a:t>посвященный 85-летию архива, 2020 г.</a:t>
            </a:r>
            <a:endParaRPr lang="ru-RU" sz="15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227319"/>
      </p:ext>
    </p:extLst>
  </p:cSld>
  <p:clrMapOvr>
    <a:masterClrMapping/>
  </p:clrMapOvr>
  <p:transition>
    <p:split orient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3089685"/>
            <a:ext cx="48245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C00000"/>
                </a:solidFill>
                <a:latin typeface="+mn-lt"/>
              </a:rPr>
              <a:t>Фрагмент проведения школьного урока, 2020 г.</a:t>
            </a:r>
            <a:endParaRPr lang="ru-RU" sz="1600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6150" name="Picture 6" descr="D:\ПЕТРОВА О.Н\2019 год\КРАЕВЕДЧЕСКИЕ ЧТЕНИЯ 11.10.2019\111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035" y="3459017"/>
            <a:ext cx="4398037" cy="2825272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654609" y="6309821"/>
            <a:ext cx="4176463" cy="489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sz="1700" dirty="0" smtClean="0">
                <a:solidFill>
                  <a:srgbClr val="C00000"/>
                </a:solidFill>
                <a:latin typeface="+mn-lt"/>
              </a:rPr>
              <a:t>Участники </a:t>
            </a:r>
            <a:r>
              <a:rPr lang="en-US" sz="1700" dirty="0">
                <a:solidFill>
                  <a:srgbClr val="C00000"/>
                </a:solidFill>
                <a:latin typeface="+mn-lt"/>
              </a:rPr>
              <a:t>VIII</a:t>
            </a:r>
            <a:r>
              <a:rPr lang="ru-RU" sz="1700" dirty="0">
                <a:solidFill>
                  <a:srgbClr val="C00000"/>
                </a:solidFill>
                <a:latin typeface="+mn-lt"/>
              </a:rPr>
              <a:t> районных </a:t>
            </a:r>
            <a:r>
              <a:rPr lang="ru-RU" sz="1700" dirty="0" smtClean="0">
                <a:solidFill>
                  <a:srgbClr val="C00000"/>
                </a:solidFill>
                <a:latin typeface="+mn-lt"/>
              </a:rPr>
              <a:t>краеведческих</a:t>
            </a:r>
          </a:p>
          <a:p>
            <a:pPr algn="ctr">
              <a:lnSpc>
                <a:spcPts val="1500"/>
              </a:lnSpc>
            </a:pPr>
            <a:r>
              <a:rPr lang="ru-RU" sz="1700" dirty="0" smtClean="0">
                <a:solidFill>
                  <a:srgbClr val="C00000"/>
                </a:solidFill>
                <a:latin typeface="+mn-lt"/>
              </a:rPr>
              <a:t> чтений </a:t>
            </a:r>
            <a:r>
              <a:rPr lang="ru-RU" sz="1700" dirty="0">
                <a:solidFill>
                  <a:srgbClr val="C00000"/>
                </a:solidFill>
                <a:latin typeface="+mn-lt"/>
              </a:rPr>
              <a:t>«На волнах </a:t>
            </a:r>
            <a:r>
              <a:rPr lang="ru-RU" sz="1700" dirty="0" smtClean="0">
                <a:solidFill>
                  <a:srgbClr val="C00000"/>
                </a:solidFill>
                <a:latin typeface="+mn-lt"/>
              </a:rPr>
              <a:t>памяти», 2019 г.</a:t>
            </a:r>
            <a:endParaRPr lang="ru-RU" sz="1700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6151" name="Picture 7" descr="C:\Users\Arhglav\Desktop\IMG_879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3529893"/>
            <a:ext cx="3380643" cy="2798851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7605" y="6334824"/>
            <a:ext cx="4087979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700" dirty="0" smtClean="0">
                <a:solidFill>
                  <a:srgbClr val="C00000"/>
                </a:solidFill>
                <a:latin typeface="+mn-lt"/>
              </a:rPr>
              <a:t>Выставка «</a:t>
            </a:r>
            <a:r>
              <a:rPr lang="ru-RU" sz="1700" dirty="0" err="1" smtClean="0">
                <a:solidFill>
                  <a:srgbClr val="C00000"/>
                </a:solidFill>
                <a:latin typeface="+mn-lt"/>
              </a:rPr>
              <a:t>Война.Победа.Память</a:t>
            </a:r>
            <a:r>
              <a:rPr lang="ru-RU" sz="1700" dirty="0" smtClean="0">
                <a:solidFill>
                  <a:srgbClr val="C00000"/>
                </a:solidFill>
                <a:latin typeface="+mn-lt"/>
              </a:rPr>
              <a:t>», 2018 г.</a:t>
            </a:r>
            <a:endParaRPr lang="ru-RU" sz="1700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6152" name="Picture 8" descr="D:\ПЕТРОВА О.Н\2018 год\САЙТ\На сайт День открытых дверей 25.04.2018\ФОТО 25.04.2018\IMG_873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847" y="307783"/>
            <a:ext cx="4044608" cy="2761177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433035" y="3108673"/>
            <a:ext cx="47487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C00000"/>
                </a:solidFill>
                <a:latin typeface="+mn-lt"/>
              </a:rPr>
              <a:t>Фрагмент проведения Дня открытых дверей, 2018 г.</a:t>
            </a:r>
            <a:endParaRPr lang="ru-RU" sz="1600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1026" name="Picture 2" descr="D:\ПЕТРОВА О.Н\2019 год\САЙТ\На сайт экскурсия 13.02.2019\20190213_14524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32" y="354629"/>
            <a:ext cx="3978328" cy="2756942"/>
          </a:xfrm>
          <a:prstGeom prst="rect">
            <a:avLst/>
          </a:prstGeom>
          <a:solidFill>
            <a:srgbClr val="C00000"/>
          </a:solidFill>
          <a:ln w="571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285377817"/>
      </p:ext>
    </p:extLst>
  </p:cSld>
  <p:clrMapOvr>
    <a:masterClrMapping/>
  </p:clrMapOvr>
  <p:transition>
    <p:split orient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188640"/>
            <a:ext cx="8568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FF0000"/>
                </a:solidFill>
                <a:latin typeface="Monotype Corsiva" pitchFamily="66" charset="0"/>
              </a:rPr>
              <a:t>Торжественное районное мероприятие, посвященное 100-летию государственной архивной службы России, состоявшееся </a:t>
            </a:r>
            <a:r>
              <a:rPr lang="ru-RU" sz="2400" dirty="0" smtClean="0">
                <a:solidFill>
                  <a:srgbClr val="FF0000"/>
                </a:solidFill>
                <a:latin typeface="Monotype Corsiva" pitchFamily="66" charset="0"/>
              </a:rPr>
              <a:t>29.06.2018</a:t>
            </a:r>
            <a:endParaRPr lang="ru-RU" sz="2400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7172" name="Picture 4" descr="C:\Users\Arhglav\Desktop\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47" y="4059254"/>
            <a:ext cx="3491452" cy="2275143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5443" y="6368122"/>
            <a:ext cx="292221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sz="1600" dirty="0" smtClean="0">
                <a:solidFill>
                  <a:srgbClr val="C00000"/>
                </a:solidFill>
                <a:latin typeface="+mn-lt"/>
              </a:rPr>
              <a:t>Выступление </a:t>
            </a:r>
            <a:r>
              <a:rPr lang="ru-RU" sz="1600" dirty="0" err="1" smtClean="0">
                <a:solidFill>
                  <a:srgbClr val="C00000"/>
                </a:solidFill>
                <a:latin typeface="+mn-lt"/>
              </a:rPr>
              <a:t>Гламаздиной</a:t>
            </a:r>
            <a:r>
              <a:rPr lang="ru-RU" sz="1600" dirty="0" smtClean="0">
                <a:solidFill>
                  <a:srgbClr val="C00000"/>
                </a:solidFill>
                <a:latin typeface="+mn-lt"/>
              </a:rPr>
              <a:t> Г.Ф.,</a:t>
            </a:r>
          </a:p>
          <a:p>
            <a:pPr algn="ctr">
              <a:lnSpc>
                <a:spcPts val="1500"/>
              </a:lnSpc>
            </a:pPr>
            <a:r>
              <a:rPr lang="ru-RU" sz="1600" dirty="0" smtClean="0">
                <a:solidFill>
                  <a:srgbClr val="C00000"/>
                </a:solidFill>
                <a:latin typeface="+mn-lt"/>
              </a:rPr>
              <a:t>ветерана архивной службы</a:t>
            </a:r>
            <a:endParaRPr lang="ru-RU" sz="1600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7173" name="Picture 5" descr="D:\ПЕТРОВА О.Н\2018 год\САЙТ\На сайт мероприятие к 100-летию архива\IMG_29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177" y="1013963"/>
            <a:ext cx="4513749" cy="2543459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062025" y="3659275"/>
            <a:ext cx="5076055" cy="290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sz="1600" dirty="0" smtClean="0">
                <a:solidFill>
                  <a:srgbClr val="C00000"/>
                </a:solidFill>
                <a:latin typeface="+mn-lt"/>
              </a:rPr>
              <a:t>Лица, </a:t>
            </a:r>
            <a:r>
              <a:rPr lang="ru-RU" sz="1600" dirty="0">
                <a:solidFill>
                  <a:srgbClr val="C00000"/>
                </a:solidFill>
                <a:latin typeface="+mn-lt"/>
              </a:rPr>
              <a:t>работавшие в системе </a:t>
            </a:r>
            <a:r>
              <a:rPr lang="ru-RU" sz="1600" dirty="0" smtClean="0">
                <a:solidFill>
                  <a:srgbClr val="C00000"/>
                </a:solidFill>
                <a:latin typeface="+mn-lt"/>
              </a:rPr>
              <a:t>архивной </a:t>
            </a:r>
            <a:r>
              <a:rPr lang="ru-RU" sz="1600" dirty="0">
                <a:solidFill>
                  <a:srgbClr val="C00000"/>
                </a:solidFill>
                <a:latin typeface="+mn-lt"/>
              </a:rPr>
              <a:t>службы </a:t>
            </a:r>
            <a:r>
              <a:rPr lang="ru-RU" sz="1600" dirty="0" smtClean="0">
                <a:solidFill>
                  <a:srgbClr val="C00000"/>
                </a:solidFill>
                <a:latin typeface="+mn-lt"/>
              </a:rPr>
              <a:t>района </a:t>
            </a:r>
            <a:endParaRPr lang="ru-RU" sz="1600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7174" name="Picture 6" descr="C:\Users\Arhglav\Desktop\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86" y="1019637"/>
            <a:ext cx="3535525" cy="2438352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" y="3563096"/>
            <a:ext cx="4067944" cy="483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dirty="0" smtClean="0"/>
              <a:t> </a:t>
            </a:r>
            <a:r>
              <a:rPr lang="ru-RU" sz="1600" dirty="0" smtClean="0">
                <a:solidFill>
                  <a:srgbClr val="C00000"/>
                </a:solidFill>
                <a:latin typeface="+mn-lt"/>
              </a:rPr>
              <a:t>Поздравление </a:t>
            </a:r>
            <a:r>
              <a:rPr lang="ru-RU" sz="1600" dirty="0" err="1" smtClean="0">
                <a:solidFill>
                  <a:srgbClr val="C00000"/>
                </a:solidFill>
                <a:latin typeface="+mn-lt"/>
              </a:rPr>
              <a:t>и.о</a:t>
            </a:r>
            <a:r>
              <a:rPr lang="ru-RU" sz="1600" dirty="0">
                <a:solidFill>
                  <a:srgbClr val="C00000"/>
                </a:solidFill>
                <a:latin typeface="+mn-lt"/>
              </a:rPr>
              <a:t>. Главы Северного района </a:t>
            </a:r>
            <a:endParaRPr lang="ru-RU" sz="1600" dirty="0" smtClean="0">
              <a:solidFill>
                <a:srgbClr val="C00000"/>
              </a:solidFill>
              <a:latin typeface="+mn-lt"/>
            </a:endParaRPr>
          </a:p>
          <a:p>
            <a:pPr algn="ctr">
              <a:lnSpc>
                <a:spcPts val="1500"/>
              </a:lnSpc>
            </a:pPr>
            <a:r>
              <a:rPr lang="ru-RU" sz="1600" dirty="0" smtClean="0">
                <a:solidFill>
                  <a:srgbClr val="C00000"/>
                </a:solidFill>
                <a:latin typeface="+mn-lt"/>
              </a:rPr>
              <a:t>Новосибирской области Г.М. </a:t>
            </a:r>
            <a:r>
              <a:rPr lang="ru-RU" sz="1600" dirty="0" err="1" smtClean="0">
                <a:solidFill>
                  <a:srgbClr val="C00000"/>
                </a:solidFill>
                <a:latin typeface="+mn-lt"/>
              </a:rPr>
              <a:t>Кайгородовой</a:t>
            </a:r>
            <a:endParaRPr lang="ru-RU" sz="1600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7175" name="Picture 7" descr="C:\Users\Arhglav\Desktop\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299" y="3938927"/>
            <a:ext cx="3852778" cy="2515795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897354" y="6519446"/>
            <a:ext cx="36106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C00000"/>
                </a:solidFill>
                <a:latin typeface="+mn-lt"/>
              </a:rPr>
              <a:t>Награждение Дергачева В.Н., краеведа</a:t>
            </a:r>
            <a:endParaRPr lang="ru-RU" sz="1600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94631598"/>
      </p:ext>
    </p:extLst>
  </p:cSld>
  <p:clrMapOvr>
    <a:masterClrMapping/>
  </p:clrMapOvr>
  <p:transition>
    <p:split orient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rhglav\Desktop\IMG_29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62622"/>
            <a:ext cx="3326190" cy="3312368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7504" y="3666119"/>
            <a:ext cx="33123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dirty="0" smtClean="0">
              <a:solidFill>
                <a:srgbClr val="C00000"/>
              </a:solidFill>
              <a:latin typeface="+mn-lt"/>
              <a:ea typeface="Calibri"/>
            </a:endParaRPr>
          </a:p>
          <a:p>
            <a:pPr algn="ctr"/>
            <a:r>
              <a:rPr lang="ru-RU" sz="1600" dirty="0" smtClean="0">
                <a:solidFill>
                  <a:srgbClr val="C00000"/>
                </a:solidFill>
                <a:latin typeface="+mn-lt"/>
                <a:ea typeface="Calibri"/>
              </a:rPr>
              <a:t>Награждение участника акции</a:t>
            </a:r>
          </a:p>
          <a:p>
            <a:pPr algn="ctr"/>
            <a:r>
              <a:rPr lang="ru-RU" sz="1600" dirty="0" smtClean="0">
                <a:solidFill>
                  <a:srgbClr val="C00000"/>
                </a:solidFill>
                <a:latin typeface="+mn-lt"/>
                <a:ea typeface="Calibri"/>
              </a:rPr>
              <a:t> </a:t>
            </a:r>
            <a:r>
              <a:rPr lang="ru-RU" sz="1600" dirty="0">
                <a:solidFill>
                  <a:srgbClr val="C00000"/>
                </a:solidFill>
                <a:latin typeface="+mn-lt"/>
                <a:ea typeface="Calibri"/>
              </a:rPr>
              <a:t>«Сохраним историю </a:t>
            </a:r>
            <a:r>
              <a:rPr lang="ru-RU" sz="1600" dirty="0" smtClean="0">
                <a:solidFill>
                  <a:srgbClr val="C00000"/>
                </a:solidFill>
                <a:latin typeface="+mn-lt"/>
                <a:ea typeface="Calibri"/>
              </a:rPr>
              <a:t>через</a:t>
            </a:r>
          </a:p>
          <a:p>
            <a:pPr algn="ctr"/>
            <a:r>
              <a:rPr lang="ru-RU" sz="1600" dirty="0" smtClean="0">
                <a:solidFill>
                  <a:srgbClr val="C00000"/>
                </a:solidFill>
                <a:latin typeface="+mn-lt"/>
                <a:ea typeface="Calibri"/>
              </a:rPr>
              <a:t> </a:t>
            </a:r>
            <a:r>
              <a:rPr lang="ru-RU" sz="1600" dirty="0">
                <a:solidFill>
                  <a:srgbClr val="C00000"/>
                </a:solidFill>
                <a:latin typeface="+mn-lt"/>
                <a:ea typeface="Calibri"/>
              </a:rPr>
              <a:t>фотографию</a:t>
            </a:r>
            <a:r>
              <a:rPr lang="ru-RU" sz="1600" dirty="0" smtClean="0">
                <a:solidFill>
                  <a:srgbClr val="C00000"/>
                </a:solidFill>
                <a:latin typeface="+mn-lt"/>
                <a:ea typeface="Calibri"/>
              </a:rPr>
              <a:t>» Соловьева Г.С. </a:t>
            </a:r>
            <a:endParaRPr lang="ru-RU" sz="1600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8195" name="Picture 3" descr="C:\Users\Arhglav\Desktop\IMG_29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01067"/>
            <a:ext cx="3238581" cy="3387973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391652" y="3928661"/>
            <a:ext cx="28433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rgbClr val="C00000"/>
                </a:solidFill>
                <a:latin typeface="+mn-lt"/>
                <a:ea typeface="Calibri"/>
              </a:rPr>
              <a:t>Награждение участника </a:t>
            </a:r>
            <a:r>
              <a:rPr lang="ru-RU" sz="1600" dirty="0" smtClean="0">
                <a:solidFill>
                  <a:srgbClr val="C00000"/>
                </a:solidFill>
                <a:latin typeface="+mn-lt"/>
                <a:ea typeface="Calibri"/>
              </a:rPr>
              <a:t>акции</a:t>
            </a:r>
          </a:p>
          <a:p>
            <a:pPr algn="ctr"/>
            <a:r>
              <a:rPr lang="ru-RU" sz="1600" dirty="0" smtClean="0">
                <a:solidFill>
                  <a:srgbClr val="C00000"/>
                </a:solidFill>
                <a:latin typeface="+mn-lt"/>
                <a:ea typeface="Calibri"/>
              </a:rPr>
              <a:t> </a:t>
            </a:r>
            <a:r>
              <a:rPr lang="ru-RU" sz="1600" dirty="0">
                <a:solidFill>
                  <a:srgbClr val="C00000"/>
                </a:solidFill>
                <a:latin typeface="+mn-lt"/>
                <a:ea typeface="Calibri"/>
              </a:rPr>
              <a:t>«</a:t>
            </a:r>
            <a:r>
              <a:rPr lang="ru-RU" sz="1600" dirty="0" smtClean="0">
                <a:solidFill>
                  <a:srgbClr val="C00000"/>
                </a:solidFill>
                <a:latin typeface="+mn-lt"/>
                <a:ea typeface="Calibri"/>
              </a:rPr>
              <a:t>Сохраним историю через</a:t>
            </a:r>
          </a:p>
          <a:p>
            <a:pPr algn="ctr"/>
            <a:r>
              <a:rPr lang="ru-RU" sz="1600" dirty="0" smtClean="0">
                <a:solidFill>
                  <a:srgbClr val="C00000"/>
                </a:solidFill>
                <a:latin typeface="+mn-lt"/>
                <a:ea typeface="Calibri"/>
              </a:rPr>
              <a:t> </a:t>
            </a:r>
            <a:r>
              <a:rPr lang="ru-RU" sz="1600" dirty="0">
                <a:solidFill>
                  <a:srgbClr val="C00000"/>
                </a:solidFill>
                <a:latin typeface="+mn-lt"/>
                <a:ea typeface="Calibri"/>
              </a:rPr>
              <a:t>фотографию» </a:t>
            </a:r>
            <a:r>
              <a:rPr lang="ru-RU" sz="1600" dirty="0" err="1" smtClean="0">
                <a:solidFill>
                  <a:srgbClr val="C00000"/>
                </a:solidFill>
                <a:latin typeface="+mn-lt"/>
                <a:ea typeface="Calibri"/>
              </a:rPr>
              <a:t>Ляхнович</a:t>
            </a:r>
            <a:r>
              <a:rPr lang="ru-RU" sz="1600" dirty="0" smtClean="0">
                <a:solidFill>
                  <a:srgbClr val="C00000"/>
                </a:solidFill>
                <a:latin typeface="+mn-lt"/>
                <a:ea typeface="Calibri"/>
              </a:rPr>
              <a:t> О.И.</a:t>
            </a:r>
            <a:endParaRPr lang="ru-RU" sz="1600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8196" name="Picture 4" descr="D:\ПЕТРОВА О.Н\2018 год\РАЗНОЕ\100-летие архивой службы России\Юбилей Архива\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852936"/>
            <a:ext cx="3115796" cy="3236005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786301" y="6088941"/>
            <a:ext cx="39508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C00000"/>
                </a:solidFill>
                <a:latin typeface="+mn-lt"/>
              </a:rPr>
              <a:t>Награждение </a:t>
            </a:r>
            <a:r>
              <a:rPr lang="ru-RU" sz="1600" dirty="0" err="1" smtClean="0">
                <a:solidFill>
                  <a:srgbClr val="C00000"/>
                </a:solidFill>
                <a:latin typeface="+mn-lt"/>
              </a:rPr>
              <a:t>Бутьковой</a:t>
            </a:r>
            <a:r>
              <a:rPr lang="ru-RU" sz="1600" dirty="0" smtClean="0">
                <a:solidFill>
                  <a:srgbClr val="C00000"/>
                </a:solidFill>
                <a:latin typeface="+mn-lt"/>
              </a:rPr>
              <a:t> Г.И., специалиста, </a:t>
            </a:r>
          </a:p>
          <a:p>
            <a:r>
              <a:rPr lang="ru-RU" sz="1600" dirty="0" smtClean="0">
                <a:solidFill>
                  <a:srgbClr val="C00000"/>
                </a:solidFill>
                <a:latin typeface="+mn-lt"/>
              </a:rPr>
              <a:t>ответственного за делопроизводство и </a:t>
            </a:r>
          </a:p>
          <a:p>
            <a:pPr algn="ctr"/>
            <a:r>
              <a:rPr lang="ru-RU" sz="1600" dirty="0" smtClean="0">
                <a:solidFill>
                  <a:srgbClr val="C00000"/>
                </a:solidFill>
                <a:latin typeface="+mn-lt"/>
              </a:rPr>
              <a:t>архив в организации</a:t>
            </a:r>
            <a:endParaRPr lang="ru-RU" sz="1600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39573192"/>
      </p:ext>
    </p:extLst>
  </p:cSld>
  <p:clrMapOvr>
    <a:masterClrMapping/>
  </p:clrMapOvr>
  <p:transition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5560" y="260648"/>
            <a:ext cx="8229600" cy="648072"/>
          </a:xfrm>
        </p:spPr>
        <p:txBody>
          <a:bodyPr/>
          <a:lstStyle/>
          <a:p>
            <a: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</a:rPr>
              <a:t>Постановление </a:t>
            </a:r>
            <a:r>
              <a:rPr lang="ru-RU" sz="2800" b="1" dirty="0">
                <a:solidFill>
                  <a:srgbClr val="C00000"/>
                </a:solidFill>
                <a:latin typeface="Monotype Corsiva" pitchFamily="66" charset="0"/>
              </a:rPr>
              <a:t>ВЦИК и СНК РСФСР от 10.12.1934 г. </a:t>
            </a:r>
            <a: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</a:rPr>
              <a:t>                               «</a:t>
            </a:r>
            <a:r>
              <a:rPr lang="ru-RU" sz="2800" b="1" dirty="0">
                <a:solidFill>
                  <a:srgbClr val="C00000"/>
                </a:solidFill>
                <a:latin typeface="Monotype Corsiva" pitchFamily="66" charset="0"/>
              </a:rPr>
              <a:t>О районных архивах»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4" t="4426" r="2841"/>
          <a:stretch/>
        </p:blipFill>
        <p:spPr bwMode="auto">
          <a:xfrm>
            <a:off x="395536" y="1222483"/>
            <a:ext cx="3648723" cy="5213563"/>
          </a:xfrm>
          <a:prstGeom prst="rect">
            <a:avLst/>
          </a:prstGeom>
          <a:ln w="57150">
            <a:solidFill>
              <a:srgbClr val="C00000"/>
            </a:solidFill>
            <a:miter lim="800000"/>
            <a:headEnd/>
            <a:tailEnd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2" r="3731"/>
          <a:stretch/>
        </p:blipFill>
        <p:spPr bwMode="auto">
          <a:xfrm>
            <a:off x="4932040" y="1622180"/>
            <a:ext cx="3528392" cy="48501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771800" y="6143658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dirty="0"/>
          </a:p>
          <a:p>
            <a:pPr algn="ctr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ГАНО. Ф.Р-47. Оп.1. Д.1862. Л.3-4.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329582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496944" cy="6372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2211394"/>
      </p:ext>
    </p:extLst>
  </p:cSld>
  <p:clrMapOvr>
    <a:masterClrMapping/>
  </p:clrMapOvr>
  <p:transition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8800" b="1" i="1" dirty="0" smtClean="0"/>
              <a:t>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177362"/>
            <a:ext cx="73448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>
                <a:solidFill>
                  <a:srgbClr val="C00000"/>
                </a:solidFill>
                <a:latin typeface="Monotype Corsiva" pitchFamily="66" charset="0"/>
              </a:rPr>
              <a:t>Датой образования архивной службы </a:t>
            </a:r>
            <a:r>
              <a:rPr lang="ru-RU" sz="3600" b="1" i="1" dirty="0" smtClean="0">
                <a:solidFill>
                  <a:srgbClr val="C00000"/>
                </a:solidFill>
                <a:latin typeface="Monotype Corsiva" pitchFamily="66" charset="0"/>
              </a:rPr>
              <a:t>Северного </a:t>
            </a:r>
            <a:r>
              <a:rPr lang="ru-RU" sz="3600" b="1" i="1" dirty="0">
                <a:solidFill>
                  <a:srgbClr val="C00000"/>
                </a:solidFill>
                <a:latin typeface="Monotype Corsiva" pitchFamily="66" charset="0"/>
              </a:rPr>
              <a:t>района считается </a:t>
            </a:r>
            <a:r>
              <a:rPr lang="ru-RU" sz="3600" b="1" i="1" dirty="0" smtClean="0">
                <a:solidFill>
                  <a:srgbClr val="C00000"/>
                </a:solidFill>
                <a:latin typeface="Monotype Corsiva" pitchFamily="66" charset="0"/>
              </a:rPr>
              <a:t>1935 </a:t>
            </a:r>
            <a:r>
              <a:rPr lang="ru-RU" sz="3600" b="1" i="1" dirty="0">
                <a:solidFill>
                  <a:srgbClr val="C00000"/>
                </a:solidFill>
                <a:latin typeface="Monotype Corsiva" pitchFamily="66" charset="0"/>
              </a:rPr>
              <a:t>год </a:t>
            </a:r>
            <a:endParaRPr lang="ru-RU" sz="3600" dirty="0"/>
          </a:p>
        </p:txBody>
      </p:sp>
      <p:sp>
        <p:nvSpPr>
          <p:cNvPr id="16" name="Заголовок 1"/>
          <p:cNvSpPr txBox="1">
            <a:spLocks/>
          </p:cNvSpPr>
          <p:nvPr/>
        </p:nvSpPr>
        <p:spPr bwMode="auto">
          <a:xfrm>
            <a:off x="609600" y="348915"/>
            <a:ext cx="8229600" cy="1610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ctr" eaLnBrk="1" hangingPunct="1">
              <a:defRPr sz="8800" b="1" i="1">
                <a:latin typeface="+mj-lt"/>
                <a:ea typeface="+mj-ea"/>
                <a:cs typeface="+mj-cs"/>
              </a:defRPr>
            </a:lvl1pPr>
            <a:lvl2pPr algn="ctr" eaLnBrk="0" hangingPunct="0">
              <a:defRPr sz="4400">
                <a:latin typeface="Calibri" pitchFamily="34" charset="0"/>
              </a:defRPr>
            </a:lvl2pPr>
            <a:lvl3pPr algn="ctr" eaLnBrk="0" hangingPunct="0">
              <a:defRPr sz="4400">
                <a:latin typeface="Calibri" pitchFamily="34" charset="0"/>
              </a:defRPr>
            </a:lvl3pPr>
            <a:lvl4pPr algn="ctr" eaLnBrk="0" hangingPunct="0">
              <a:defRPr sz="4400">
                <a:latin typeface="Calibri" pitchFamily="34" charset="0"/>
              </a:defRPr>
            </a:lvl4pPr>
            <a:lvl5pPr algn="ctr" eaLnBrk="0" hangingPunct="0">
              <a:defRPr sz="4400"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9pPr>
          </a:lstStyle>
          <a:p>
            <a:pPr lvl="0" algn="l"/>
            <a:r>
              <a:rPr lang="ru-RU" sz="1400" dirty="0" smtClean="0">
                <a:solidFill>
                  <a:srgbClr val="C00000"/>
                </a:solidFill>
                <a:latin typeface="Arial" charset="0"/>
                <a:ea typeface="+mn-ea"/>
                <a:cs typeface="+mn-cs"/>
              </a:rPr>
              <a:t>       </a:t>
            </a:r>
          </a:p>
          <a:p>
            <a:pPr lvl="0" algn="l"/>
            <a:endParaRPr lang="ru-RU" sz="1400" dirty="0">
              <a:solidFill>
                <a:srgbClr val="C00000"/>
              </a:solidFill>
              <a:latin typeface="Arial" charset="0"/>
              <a:ea typeface="+mn-ea"/>
              <a:cs typeface="+mn-cs"/>
            </a:endParaRPr>
          </a:p>
          <a:p>
            <a:pPr lvl="0" algn="l"/>
            <a:endParaRPr lang="ru-RU" sz="1400" dirty="0" smtClean="0">
              <a:solidFill>
                <a:srgbClr val="C00000"/>
              </a:solidFill>
              <a:latin typeface="Arial" charset="0"/>
              <a:ea typeface="+mn-ea"/>
              <a:cs typeface="+mn-cs"/>
            </a:endParaRPr>
          </a:p>
          <a:p>
            <a:pPr lvl="0" algn="r"/>
            <a:endParaRPr lang="ru-RU" sz="1400" dirty="0">
              <a:solidFill>
                <a:srgbClr val="C00000"/>
              </a:solidFill>
              <a:latin typeface="Arial" charset="0"/>
              <a:ea typeface="+mn-ea"/>
              <a:cs typeface="+mn-cs"/>
            </a:endParaRPr>
          </a:p>
          <a:p>
            <a:pPr lvl="0" algn="l"/>
            <a:r>
              <a:rPr lang="ru-RU" sz="1400" dirty="0" smtClean="0">
                <a:solidFill>
                  <a:srgbClr val="C00000"/>
                </a:solidFill>
                <a:latin typeface="Arial" charset="0"/>
                <a:ea typeface="+mn-ea"/>
                <a:cs typeface="+mn-cs"/>
              </a:rPr>
              <a:t>РАСПОЛОЖЕНИЕ </a:t>
            </a:r>
            <a:r>
              <a:rPr lang="ru-RU" sz="1400" dirty="0">
                <a:solidFill>
                  <a:srgbClr val="C00000"/>
                </a:solidFill>
                <a:latin typeface="Arial" charset="0"/>
                <a:ea typeface="+mn-ea"/>
                <a:cs typeface="+mn-cs"/>
              </a:rPr>
              <a:t>РАЙОННОГО </a:t>
            </a:r>
            <a:endParaRPr lang="ru-RU" sz="1400" dirty="0" smtClean="0">
              <a:solidFill>
                <a:srgbClr val="C00000"/>
              </a:solidFill>
              <a:latin typeface="Arial" charset="0"/>
              <a:ea typeface="+mn-ea"/>
              <a:cs typeface="+mn-cs"/>
            </a:endParaRPr>
          </a:p>
          <a:p>
            <a:pPr lvl="0" algn="l"/>
            <a:r>
              <a:rPr lang="ru-RU" sz="1400" dirty="0" smtClean="0">
                <a:solidFill>
                  <a:srgbClr val="C00000"/>
                </a:solidFill>
                <a:latin typeface="Arial" charset="0"/>
                <a:ea typeface="+mn-ea"/>
                <a:cs typeface="+mn-cs"/>
              </a:rPr>
              <a:t>   АРХИВА </a:t>
            </a:r>
            <a:r>
              <a:rPr lang="ru-RU" sz="1400" dirty="0">
                <a:solidFill>
                  <a:srgbClr val="C00000"/>
                </a:solidFill>
                <a:latin typeface="Arial" charset="0"/>
                <a:ea typeface="+mn-ea"/>
                <a:cs typeface="+mn-cs"/>
              </a:rPr>
              <a:t>В РАЗНЫЕ ГОДЫ</a:t>
            </a:r>
          </a:p>
        </p:txBody>
      </p:sp>
      <p:sp>
        <p:nvSpPr>
          <p:cNvPr id="17" name="Заголовок 1"/>
          <p:cNvSpPr txBox="1">
            <a:spLocks/>
          </p:cNvSpPr>
          <p:nvPr/>
        </p:nvSpPr>
        <p:spPr bwMode="auto">
          <a:xfrm>
            <a:off x="245583" y="3801126"/>
            <a:ext cx="3100881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ru-RU" sz="1400" b="1" i="1" dirty="0" smtClean="0">
              <a:solidFill>
                <a:srgbClr val="C00000"/>
              </a:solidFill>
            </a:endParaRPr>
          </a:p>
          <a:p>
            <a:pPr eaLnBrk="1" hangingPunct="1"/>
            <a:r>
              <a:rPr lang="ru-RU" sz="1400" b="1" i="1" dirty="0" smtClean="0">
                <a:solidFill>
                  <a:srgbClr val="C00000"/>
                </a:solidFill>
              </a:rPr>
              <a:t>До </a:t>
            </a:r>
            <a:r>
              <a:rPr lang="ru-RU" sz="1400" b="1" i="1" dirty="0">
                <a:solidFill>
                  <a:srgbClr val="C00000"/>
                </a:solidFill>
              </a:rPr>
              <a:t>1989 года</a:t>
            </a:r>
            <a:endParaRPr lang="ru-RU" sz="1400" b="1" i="1" dirty="0" smtClean="0">
              <a:solidFill>
                <a:srgbClr val="C00000"/>
              </a:solidFill>
            </a:endParaRPr>
          </a:p>
        </p:txBody>
      </p:sp>
      <p:pic>
        <p:nvPicPr>
          <p:cNvPr id="1027" name="Picture 3" descr="D:\ПЕТРОВА О.Н\2018 год\САЙТ\На сайт выставка Архив - это не только стеллажи\Выставка Архив не только стеллажи\Скан протокола об архиве Ф 5 Оп.1 Д. 14\00001-scan_2018-02-21_06-38-37вправо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464" y="2227690"/>
            <a:ext cx="2734903" cy="4067731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 descr="C:\Users\Arhglav\Desktop\буклеты\Рисунок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23" y="1897227"/>
            <a:ext cx="2743200" cy="211328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  <p:pic>
        <p:nvPicPr>
          <p:cNvPr id="13" name="Рисунок 12" descr="D:\ПЕТРОВА О.Н\2017 год\РАЗНОЕ\Фото здания архива\IMG_20170901_11441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6" y="4293096"/>
            <a:ext cx="2731135" cy="2002325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89832" y="6295422"/>
            <a:ext cx="3298019" cy="543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400" b="1" i="1" dirty="0">
                <a:solidFill>
                  <a:srgbClr val="C00000"/>
                </a:solidFill>
                <a:latin typeface="+mj-lt"/>
                <a:ea typeface="Calibri"/>
                <a:cs typeface="Times New Roman"/>
              </a:rPr>
              <a:t>В 1990 году выделено помещение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400" b="1" i="1" dirty="0">
                <a:solidFill>
                  <a:srgbClr val="C00000"/>
                </a:solidFill>
                <a:latin typeface="+mj-lt"/>
                <a:ea typeface="Calibri"/>
                <a:cs typeface="Times New Roman"/>
              </a:rPr>
              <a:t>в здании Северного сельсовета района</a:t>
            </a:r>
            <a:endParaRPr lang="ru-RU" sz="1400" b="1" i="1" dirty="0">
              <a:solidFill>
                <a:srgbClr val="C00000"/>
              </a:solidFill>
              <a:effectLst/>
              <a:latin typeface="+mj-lt"/>
              <a:ea typeface="Calibri"/>
              <a:cs typeface="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09058" y="6413114"/>
            <a:ext cx="17899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i="1" dirty="0" smtClean="0">
                <a:solidFill>
                  <a:srgbClr val="C00000"/>
                </a:solidFill>
                <a:latin typeface="+mj-lt"/>
              </a:rPr>
              <a:t>Ф.5 Оп.1 Д. 14 Л. 169</a:t>
            </a:r>
            <a:endParaRPr lang="ru-RU" sz="1400" b="1" i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3074" name="Picture 2" descr="D:\ПЕТРОВА О.Н\2020 год\РАЗНОЕ\Для Дюровой Ю.О\задание 3\00001-scan_2017-02-07_08-43-11вправо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969" y="1359768"/>
            <a:ext cx="2795605" cy="3960440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7985779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0"/>
                            </p:stCondLst>
                            <p:childTnLst>
                              <p:par>
                                <p:cTn id="21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Заголовок 1"/>
          <p:cNvSpPr>
            <a:spLocks noGrp="1"/>
          </p:cNvSpPr>
          <p:nvPr>
            <p:ph type="ctrTitle"/>
          </p:nvPr>
        </p:nvSpPr>
        <p:spPr>
          <a:xfrm>
            <a:off x="272665" y="260648"/>
            <a:ext cx="8496944" cy="1096665"/>
          </a:xfrm>
        </p:spPr>
        <p:txBody>
          <a:bodyPr/>
          <a:lstStyle/>
          <a:p>
            <a:pPr algn="l" eaLnBrk="1" hangingPunct="1"/>
            <a:r>
              <a:rPr lang="ru-RU" sz="3600" b="1" i="1" dirty="0" smtClean="0">
                <a:solidFill>
                  <a:schemeClr val="tx2"/>
                </a:solidFill>
                <a:latin typeface="Monotype Corsiva" pitchFamily="66" charset="0"/>
              </a:rPr>
              <a:t>       </a:t>
            </a:r>
            <a:endParaRPr lang="ru-RU" sz="3600" b="1" i="1" dirty="0" smtClean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14" name="Text Box 21"/>
          <p:cNvSpPr txBox="1">
            <a:spLocks noChangeArrowheads="1"/>
          </p:cNvSpPr>
          <p:nvPr/>
        </p:nvSpPr>
        <p:spPr bwMode="auto">
          <a:xfrm>
            <a:off x="6660232" y="2083497"/>
            <a:ext cx="2358974" cy="279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ts val="0"/>
              </a:lnSpc>
              <a:spcBef>
                <a:spcPct val="50000"/>
              </a:spcBef>
            </a:pPr>
            <a:r>
              <a:rPr lang="ru-RU" sz="1600" b="0" i="0" dirty="0" err="1" smtClean="0">
                <a:solidFill>
                  <a:srgbClr val="990000"/>
                </a:solidFill>
                <a:latin typeface="Monotype Corsiva" pitchFamily="66" charset="0"/>
                <a:cs typeface="Arial" charset="0"/>
              </a:rPr>
              <a:t>Сандзюк</a:t>
            </a:r>
            <a:r>
              <a:rPr lang="ru-RU" sz="1600" b="0" i="0" dirty="0" smtClean="0">
                <a:solidFill>
                  <a:srgbClr val="990000"/>
                </a:solidFill>
                <a:latin typeface="Monotype Corsiva" pitchFamily="66" charset="0"/>
                <a:cs typeface="Arial" charset="0"/>
              </a:rPr>
              <a:t> Галина Ивановна,</a:t>
            </a:r>
          </a:p>
          <a:p>
            <a:pPr algn="ctr">
              <a:lnSpc>
                <a:spcPts val="500"/>
              </a:lnSpc>
              <a:spcBef>
                <a:spcPct val="50000"/>
              </a:spcBef>
            </a:pPr>
            <a:r>
              <a:rPr lang="ru-RU" sz="1600" b="0" i="0" dirty="0" smtClean="0">
                <a:solidFill>
                  <a:srgbClr val="990000"/>
                </a:solidFill>
                <a:latin typeface="Monotype Corsiva" pitchFamily="66" charset="0"/>
                <a:cs typeface="Arial" charset="0"/>
              </a:rPr>
              <a:t> специалист 1 разряда</a:t>
            </a:r>
            <a:endParaRPr lang="ru-RU" sz="1600" b="0" i="0" dirty="0">
              <a:solidFill>
                <a:srgbClr val="990000"/>
              </a:solidFill>
              <a:latin typeface="Monotype Corsiva" pitchFamily="66" charset="0"/>
              <a:cs typeface="Arial" charset="0"/>
            </a:endParaRPr>
          </a:p>
        </p:txBody>
      </p:sp>
      <p:sp>
        <p:nvSpPr>
          <p:cNvPr id="16" name="Text Box 23"/>
          <p:cNvSpPr txBox="1">
            <a:spLocks noChangeArrowheads="1"/>
          </p:cNvSpPr>
          <p:nvPr/>
        </p:nvSpPr>
        <p:spPr bwMode="auto">
          <a:xfrm>
            <a:off x="256455" y="3573016"/>
            <a:ext cx="2438400" cy="183742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40000"/>
              </a:lnSpc>
              <a:spcBef>
                <a:spcPct val="50000"/>
              </a:spcBef>
            </a:pPr>
            <a:r>
              <a:rPr lang="ru-RU" sz="1400" i="0" dirty="0">
                <a:solidFill>
                  <a:srgbClr val="800000"/>
                </a:solidFill>
                <a:latin typeface="Monotype Corsiva" pitchFamily="66" charset="0"/>
              </a:rPr>
              <a:t>Новосибирская область, </a:t>
            </a:r>
          </a:p>
          <a:p>
            <a:pPr>
              <a:lnSpc>
                <a:spcPct val="140000"/>
              </a:lnSpc>
              <a:spcBef>
                <a:spcPct val="50000"/>
              </a:spcBef>
            </a:pPr>
            <a:r>
              <a:rPr lang="ru-RU" sz="1400" i="0" dirty="0" smtClean="0">
                <a:solidFill>
                  <a:srgbClr val="800000"/>
                </a:solidFill>
                <a:latin typeface="Monotype Corsiva" pitchFamily="66" charset="0"/>
              </a:rPr>
              <a:t>Северный район, село Северное, </a:t>
            </a:r>
            <a:endParaRPr lang="ru-RU" sz="1400" i="0" dirty="0">
              <a:solidFill>
                <a:srgbClr val="800000"/>
              </a:solidFill>
              <a:latin typeface="Monotype Corsiva" pitchFamily="66" charset="0"/>
            </a:endParaRPr>
          </a:p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ru-RU" sz="1400" i="0" dirty="0">
                <a:solidFill>
                  <a:srgbClr val="800000"/>
                </a:solidFill>
                <a:latin typeface="Monotype Corsiva" pitchFamily="66" charset="0"/>
              </a:rPr>
              <a:t>ул. </a:t>
            </a:r>
            <a:r>
              <a:rPr lang="ru-RU" sz="1400" i="0" dirty="0" smtClean="0">
                <a:solidFill>
                  <a:srgbClr val="800000"/>
                </a:solidFill>
                <a:latin typeface="Monotype Corsiva" pitchFamily="66" charset="0"/>
              </a:rPr>
              <a:t>Урицкого, 20, 632080</a:t>
            </a:r>
            <a:endParaRPr lang="en-US" sz="1400" i="0" dirty="0">
              <a:solidFill>
                <a:srgbClr val="800000"/>
              </a:solidFill>
              <a:latin typeface="Monotype Corsiva" pitchFamily="66" charset="0"/>
            </a:endParaRPr>
          </a:p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ru-RU" sz="1400" i="0" dirty="0">
                <a:solidFill>
                  <a:srgbClr val="800000"/>
                </a:solidFill>
                <a:latin typeface="Monotype Corsiva" pitchFamily="66" charset="0"/>
              </a:rPr>
              <a:t>Тел. (383) </a:t>
            </a:r>
            <a:r>
              <a:rPr lang="ru-RU" sz="1400" i="0" dirty="0" smtClean="0">
                <a:solidFill>
                  <a:srgbClr val="800000"/>
                </a:solidFill>
                <a:latin typeface="Monotype Corsiva" pitchFamily="66" charset="0"/>
              </a:rPr>
              <a:t>60 22 539</a:t>
            </a:r>
            <a:endParaRPr lang="ru-RU" sz="1400" i="0" dirty="0">
              <a:solidFill>
                <a:srgbClr val="800000"/>
              </a:solidFill>
              <a:latin typeface="Monotype Corsiva" pitchFamily="66" charset="0"/>
            </a:endParaRPr>
          </a:p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en-US" sz="1400" i="0" dirty="0">
                <a:solidFill>
                  <a:srgbClr val="800000"/>
                </a:solidFill>
                <a:latin typeface="Monotype Corsiva" pitchFamily="66" charset="0"/>
              </a:rPr>
              <a:t>E-mail</a:t>
            </a:r>
            <a:r>
              <a:rPr lang="ru-RU" sz="1400" i="0" dirty="0">
                <a:solidFill>
                  <a:srgbClr val="800000"/>
                </a:solidFill>
                <a:latin typeface="Monotype Corsiva" pitchFamily="66" charset="0"/>
              </a:rPr>
              <a:t>: </a:t>
            </a:r>
            <a:r>
              <a:rPr lang="en-US" sz="1400" dirty="0" smtClean="0">
                <a:solidFill>
                  <a:srgbClr val="800000"/>
                </a:solidFill>
                <a:latin typeface="Monotype Corsiva" pitchFamily="66" charset="0"/>
              </a:rPr>
              <a:t>arxivsev@mail.ru</a:t>
            </a:r>
            <a:endParaRPr lang="ru-RU" sz="1400" i="0" dirty="0">
              <a:solidFill>
                <a:srgbClr val="800000"/>
              </a:solidFill>
              <a:latin typeface="Monotype Corsiva" pitchFamily="66" charset="0"/>
            </a:endParaRPr>
          </a:p>
        </p:txBody>
      </p:sp>
      <p:sp>
        <p:nvSpPr>
          <p:cNvPr id="18" name="Text Box 24"/>
          <p:cNvSpPr txBox="1">
            <a:spLocks noChangeArrowheads="1"/>
          </p:cNvSpPr>
          <p:nvPr/>
        </p:nvSpPr>
        <p:spPr bwMode="auto">
          <a:xfrm>
            <a:off x="1475655" y="6016058"/>
            <a:ext cx="7543551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dirty="0">
                <a:solidFill>
                  <a:srgbClr val="800000"/>
                </a:solidFill>
                <a:latin typeface="Monotype Corsiva" pitchFamily="66" charset="0"/>
              </a:rPr>
              <a:t>Часы работы: с 8-00 до </a:t>
            </a:r>
            <a:r>
              <a:rPr lang="ru-RU" sz="2400" dirty="0" smtClean="0">
                <a:solidFill>
                  <a:srgbClr val="800000"/>
                </a:solidFill>
                <a:latin typeface="Monotype Corsiva" pitchFamily="66" charset="0"/>
              </a:rPr>
              <a:t>17-12, </a:t>
            </a:r>
            <a:r>
              <a:rPr lang="ru-RU" sz="2400" dirty="0">
                <a:solidFill>
                  <a:srgbClr val="800000"/>
                </a:solidFill>
                <a:latin typeface="Monotype Corsiva" pitchFamily="66" charset="0"/>
              </a:rPr>
              <a:t>перерыв с 13-00 до 14-00. </a:t>
            </a:r>
            <a:r>
              <a:rPr lang="en-US" sz="2400" dirty="0">
                <a:solidFill>
                  <a:srgbClr val="800000"/>
                </a:solidFill>
                <a:latin typeface="Monotype Corsiva" pitchFamily="66" charset="0"/>
              </a:rPr>
              <a:t>                                                              </a:t>
            </a:r>
            <a:r>
              <a:rPr lang="ru-RU" sz="2400" dirty="0">
                <a:solidFill>
                  <a:srgbClr val="800000"/>
                </a:solidFill>
                <a:latin typeface="Monotype Corsiva" pitchFamily="66" charset="0"/>
              </a:rPr>
              <a:t>Прием граждан: ежедневно с 8-00 до </a:t>
            </a:r>
            <a:r>
              <a:rPr lang="ru-RU" sz="2400" dirty="0" smtClean="0">
                <a:solidFill>
                  <a:srgbClr val="800000"/>
                </a:solidFill>
                <a:latin typeface="Monotype Corsiva" pitchFamily="66" charset="0"/>
              </a:rPr>
              <a:t>17-12. </a:t>
            </a:r>
            <a:endParaRPr lang="ru-RU" sz="2400" dirty="0">
              <a:solidFill>
                <a:srgbClr val="800000"/>
              </a:solidFill>
              <a:latin typeface="Monotype Corsiva" pitchFamily="66" charset="0"/>
            </a:endParaRPr>
          </a:p>
        </p:txBody>
      </p:sp>
      <p:sp>
        <p:nvSpPr>
          <p:cNvPr id="10" name="Text Box 21"/>
          <p:cNvSpPr txBox="1">
            <a:spLocks noChangeArrowheads="1"/>
          </p:cNvSpPr>
          <p:nvPr/>
        </p:nvSpPr>
        <p:spPr bwMode="auto">
          <a:xfrm>
            <a:off x="3078205" y="5410442"/>
            <a:ext cx="2734333" cy="387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60000"/>
              </a:lnSpc>
              <a:spcBef>
                <a:spcPct val="50000"/>
              </a:spcBef>
            </a:pPr>
            <a:r>
              <a:rPr lang="ru-RU" sz="1600" dirty="0" smtClean="0">
                <a:solidFill>
                  <a:srgbClr val="990000"/>
                </a:solidFill>
                <a:latin typeface="Monotype Corsiva" pitchFamily="66" charset="0"/>
                <a:cs typeface="Arial" charset="0"/>
              </a:rPr>
              <a:t>Иванова Ольга Геннадьевна, специалист 2 разряда</a:t>
            </a:r>
            <a:endParaRPr lang="ru-RU" sz="1600" b="0" i="0" dirty="0">
              <a:solidFill>
                <a:srgbClr val="990000"/>
              </a:solidFill>
              <a:latin typeface="Monotype Corsiva" pitchFamily="66" charset="0"/>
              <a:cs typeface="Arial" charset="0"/>
            </a:endParaRPr>
          </a:p>
        </p:txBody>
      </p:sp>
      <p:sp>
        <p:nvSpPr>
          <p:cNvPr id="12" name="Text Box 21"/>
          <p:cNvSpPr txBox="1">
            <a:spLocks noChangeArrowheads="1"/>
          </p:cNvSpPr>
          <p:nvPr/>
        </p:nvSpPr>
        <p:spPr bwMode="auto">
          <a:xfrm>
            <a:off x="240665" y="2844000"/>
            <a:ext cx="2791022" cy="412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60000"/>
              </a:lnSpc>
              <a:spcBef>
                <a:spcPct val="50000"/>
              </a:spcBef>
            </a:pPr>
            <a:r>
              <a:rPr lang="ru-RU" sz="1600" i="0" dirty="0" smtClean="0">
                <a:solidFill>
                  <a:srgbClr val="990000"/>
                </a:solidFill>
                <a:latin typeface="Monotype Corsiva" pitchFamily="66" charset="0"/>
                <a:cs typeface="Arial" charset="0"/>
              </a:rPr>
              <a:t>Петрова Ольга Николаевна, начальник   отдела </a:t>
            </a:r>
            <a:endParaRPr lang="ru-RU" sz="1600" b="0" i="0" dirty="0">
              <a:solidFill>
                <a:srgbClr val="990000"/>
              </a:solidFill>
              <a:latin typeface="Monotype Corsiva" pitchFamily="66" charset="0"/>
              <a:cs typeface="Arial" charset="0"/>
            </a:endParaRPr>
          </a:p>
        </p:txBody>
      </p:sp>
      <p:sp>
        <p:nvSpPr>
          <p:cNvPr id="15" name="Text Box 21"/>
          <p:cNvSpPr txBox="1">
            <a:spLocks noChangeArrowheads="1"/>
          </p:cNvSpPr>
          <p:nvPr/>
        </p:nvSpPr>
        <p:spPr bwMode="auto">
          <a:xfrm>
            <a:off x="5812538" y="5398814"/>
            <a:ext cx="3079942" cy="387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60000"/>
              </a:lnSpc>
              <a:spcBef>
                <a:spcPct val="50000"/>
              </a:spcBef>
            </a:pPr>
            <a:r>
              <a:rPr lang="ru-RU" sz="1600" i="0" dirty="0" err="1" smtClean="0">
                <a:solidFill>
                  <a:srgbClr val="990000"/>
                </a:solidFill>
                <a:latin typeface="Monotype Corsiva" pitchFamily="66" charset="0"/>
                <a:cs typeface="Arial" charset="0"/>
              </a:rPr>
              <a:t>Смертина</a:t>
            </a:r>
            <a:r>
              <a:rPr lang="ru-RU" sz="1600" i="0" dirty="0" smtClean="0">
                <a:solidFill>
                  <a:srgbClr val="990000"/>
                </a:solidFill>
                <a:latin typeface="Monotype Corsiva" pitchFamily="66" charset="0"/>
                <a:cs typeface="Arial" charset="0"/>
              </a:rPr>
              <a:t> Валентина </a:t>
            </a:r>
            <a:r>
              <a:rPr lang="ru-RU" sz="1600" dirty="0">
                <a:solidFill>
                  <a:srgbClr val="990000"/>
                </a:solidFill>
                <a:latin typeface="Monotype Corsiva" pitchFamily="66" charset="0"/>
                <a:cs typeface="Arial" charset="0"/>
              </a:rPr>
              <a:t>Г</a:t>
            </a:r>
            <a:r>
              <a:rPr lang="ru-RU" sz="1600" i="0" dirty="0" smtClean="0">
                <a:solidFill>
                  <a:srgbClr val="990000"/>
                </a:solidFill>
                <a:latin typeface="Monotype Corsiva" pitchFamily="66" charset="0"/>
                <a:cs typeface="Arial" charset="0"/>
              </a:rPr>
              <a:t>еннадьевна, старший инспектор</a:t>
            </a:r>
            <a:endParaRPr lang="ru-RU" sz="1600" b="0" i="0" dirty="0">
              <a:solidFill>
                <a:srgbClr val="990000"/>
              </a:solidFill>
              <a:latin typeface="Monotype Corsiva" pitchFamily="66" charset="0"/>
              <a:cs typeface="Arial" charset="0"/>
            </a:endParaRPr>
          </a:p>
        </p:txBody>
      </p:sp>
      <p:pic>
        <p:nvPicPr>
          <p:cNvPr id="4098" name="Picture 2" descr="C:\Users\Arhglav\Desktop\DSC_5938_0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69" y="354243"/>
            <a:ext cx="2430213" cy="2240163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ПЕТРОВА О.Н\2018 год\РАЗНОЕ\фото коллектива 2018 год\IMG_85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638" y="354243"/>
            <a:ext cx="3360245" cy="2240163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общая папка\Петрова О.Н\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807" y="2941525"/>
            <a:ext cx="2399305" cy="2365981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D:\ПЕТРОВА О.Н\2017 год\РАЗНОЕ\фото коллектива 2017 год\IMG_73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59" y="2907827"/>
            <a:ext cx="2826055" cy="2393818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609600" y="188640"/>
            <a:ext cx="82296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ru-RU" sz="3600" b="1" dirty="0">
              <a:solidFill>
                <a:srgbClr val="C00000"/>
              </a:solidFill>
              <a:latin typeface="Monotype Corsiva" pitchFamily="66" charset="0"/>
            </a:endParaRPr>
          </a:p>
          <a:p>
            <a:pPr eaLnBrk="1" hangingPunct="1"/>
            <a:r>
              <a:rPr lang="ru-RU" sz="3600" b="1" dirty="0" smtClean="0">
                <a:solidFill>
                  <a:srgbClr val="C00000"/>
                </a:solidFill>
                <a:latin typeface="Monotype Corsiva" pitchFamily="66" charset="0"/>
              </a:rPr>
              <a:t>Архивной  службой </a:t>
            </a:r>
          </a:p>
          <a:p>
            <a:pPr eaLnBrk="1" hangingPunct="1"/>
            <a:r>
              <a:rPr lang="ru-RU" sz="3600" b="1" dirty="0" smtClean="0">
                <a:solidFill>
                  <a:srgbClr val="C00000"/>
                </a:solidFill>
                <a:latin typeface="Monotype Corsiva" pitchFamily="66" charset="0"/>
              </a:rPr>
              <a:t>в Северном районе руководили </a:t>
            </a:r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9623" y="4824082"/>
            <a:ext cx="1222657" cy="1225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535641"/>
            <a:ext cx="2097087" cy="220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363822"/>
            <a:ext cx="5184576" cy="5378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 descr="D:\ПЕТРОВА О.Н\2018 год\САЙТ\На сайт выставка Архив - это не только стеллажи\Выставка Архив не только стеллажи\00001-scan_2018-02-20_03-52-03вправо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029" y="1688230"/>
            <a:ext cx="1480590" cy="1816313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64089" y="3789040"/>
            <a:ext cx="22689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solidFill>
                  <a:srgbClr val="C00000"/>
                </a:solidFill>
                <a:latin typeface="Monotype Corsiva"/>
                <a:ea typeface="Times New Roman"/>
                <a:cs typeface="Times New Roman"/>
              </a:rPr>
              <a:t>Антипенкина</a:t>
            </a:r>
            <a:endParaRPr lang="ru-RU" dirty="0" smtClean="0">
              <a:solidFill>
                <a:srgbClr val="C00000"/>
              </a:solidFill>
              <a:latin typeface="Monotype Corsiva"/>
              <a:ea typeface="Times New Roman"/>
              <a:cs typeface="Times New Roman"/>
            </a:endParaRPr>
          </a:p>
          <a:p>
            <a:pPr algn="ctr"/>
            <a:r>
              <a:rPr lang="ru-RU" dirty="0" smtClean="0">
                <a:solidFill>
                  <a:srgbClr val="C00000"/>
                </a:solidFill>
                <a:latin typeface="Monotype Corsiva"/>
                <a:ea typeface="Times New Roman"/>
                <a:cs typeface="Times New Roman"/>
              </a:rPr>
              <a:t>Надежда Ивановна</a:t>
            </a:r>
          </a:p>
          <a:p>
            <a:pPr algn="ctr"/>
            <a:r>
              <a:rPr lang="ru-RU" dirty="0" smtClean="0">
                <a:solidFill>
                  <a:srgbClr val="C00000"/>
                </a:solidFill>
                <a:latin typeface="Monotype Corsiva"/>
                <a:ea typeface="Times New Roman"/>
                <a:cs typeface="Times New Roman"/>
              </a:rPr>
              <a:t>01.03.1971 - 19.02.1973  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6" name="Picture 9" descr="IMG_093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711" y="1268760"/>
            <a:ext cx="1623945" cy="1623945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021380" y="2996952"/>
            <a:ext cx="22388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solidFill>
                  <a:srgbClr val="C00000"/>
                </a:solidFill>
                <a:latin typeface="Monotype Corsiva"/>
                <a:ea typeface="Times New Roman"/>
                <a:cs typeface="Times New Roman"/>
              </a:rPr>
              <a:t>Юрченко </a:t>
            </a:r>
            <a:endParaRPr lang="ru-RU" dirty="0" smtClean="0">
              <a:solidFill>
                <a:srgbClr val="C00000"/>
              </a:solidFill>
              <a:latin typeface="Monotype Corsiva"/>
              <a:ea typeface="Times New Roman"/>
              <a:cs typeface="Times New Roman"/>
            </a:endParaRPr>
          </a:p>
          <a:p>
            <a:pPr algn="ctr"/>
            <a:r>
              <a:rPr lang="ru-RU" dirty="0" smtClean="0">
                <a:solidFill>
                  <a:srgbClr val="C00000"/>
                </a:solidFill>
                <a:latin typeface="Monotype Corsiva"/>
                <a:ea typeface="Times New Roman"/>
                <a:cs typeface="Times New Roman"/>
              </a:rPr>
              <a:t>Наталья Николаевна </a:t>
            </a:r>
          </a:p>
          <a:p>
            <a:r>
              <a:rPr lang="ru-RU" dirty="0" smtClean="0">
                <a:solidFill>
                  <a:srgbClr val="C00000"/>
                </a:solidFill>
                <a:latin typeface="Monotype Corsiva"/>
                <a:ea typeface="Times New Roman"/>
                <a:cs typeface="Times New Roman"/>
              </a:rPr>
              <a:t>30.09.2013 – 31.08.2016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248861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609600" y="188640"/>
            <a:ext cx="8229600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sz="3600" b="1" dirty="0" smtClean="0">
                <a:solidFill>
                  <a:srgbClr val="C00000"/>
                </a:solidFill>
                <a:latin typeface="Monotype Corsiva" pitchFamily="66" charset="0"/>
              </a:rPr>
              <a:t>Ветеран архивной  службы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107504" y="4149080"/>
            <a:ext cx="338437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ru-RU" sz="1600" b="1" dirty="0" smtClean="0">
              <a:solidFill>
                <a:srgbClr val="800000"/>
              </a:solidFill>
              <a:latin typeface="Monotype Corsiva" pitchFamily="66" charset="0"/>
              <a:ea typeface="+mn-ea"/>
              <a:cs typeface="+mn-cs"/>
            </a:endParaRPr>
          </a:p>
          <a:p>
            <a:pPr eaLnBrk="1" hangingPunct="1">
              <a:spcBef>
                <a:spcPct val="50000"/>
              </a:spcBef>
            </a:pPr>
            <a:r>
              <a:rPr lang="ru-RU" sz="2000" b="1" dirty="0" err="1" smtClean="0">
                <a:solidFill>
                  <a:srgbClr val="800000"/>
                </a:solidFill>
                <a:latin typeface="Monotype Corsiva" pitchFamily="66" charset="0"/>
                <a:ea typeface="+mn-ea"/>
                <a:cs typeface="+mn-cs"/>
              </a:rPr>
              <a:t>Гламаздина</a:t>
            </a:r>
            <a:r>
              <a:rPr lang="ru-RU" sz="2000" b="1" dirty="0" smtClean="0">
                <a:solidFill>
                  <a:srgbClr val="800000"/>
                </a:solidFill>
                <a:latin typeface="Monotype Corsiva" pitchFamily="66" charset="0"/>
                <a:ea typeface="+mn-ea"/>
                <a:cs typeface="+mn-cs"/>
              </a:rPr>
              <a:t> Галина Федоровна, </a:t>
            </a:r>
            <a:r>
              <a:rPr lang="ru-RU" sz="1400" b="1" dirty="0" smtClean="0">
                <a:solidFill>
                  <a:srgbClr val="800000"/>
                </a:solidFill>
                <a:latin typeface="Monotype Corsiva" pitchFamily="66" charset="0"/>
                <a:ea typeface="+mn-ea"/>
                <a:cs typeface="+mn-cs"/>
              </a:rPr>
              <a:t>начальник отдела архивной службы администрации Северного района  </a:t>
            </a:r>
            <a:endParaRPr lang="ru-RU" sz="1400" b="1" dirty="0">
              <a:solidFill>
                <a:srgbClr val="800000"/>
              </a:solidFill>
              <a:latin typeface="Monotype Corsiva" pitchFamily="66" charset="0"/>
              <a:ea typeface="+mn-ea"/>
              <a:cs typeface="+mn-cs"/>
            </a:endParaRPr>
          </a:p>
          <a:p>
            <a:pPr eaLnBrk="1" hangingPunct="1">
              <a:spcBef>
                <a:spcPct val="50000"/>
              </a:spcBef>
            </a:pPr>
            <a:r>
              <a:rPr lang="ru-RU" sz="2000" b="1" dirty="0" smtClean="0">
                <a:solidFill>
                  <a:srgbClr val="800000"/>
                </a:solidFill>
                <a:latin typeface="Monotype Corsiva" pitchFamily="66" charset="0"/>
                <a:ea typeface="+mn-ea"/>
                <a:cs typeface="+mn-cs"/>
              </a:rPr>
              <a:t>1974-2012 </a:t>
            </a:r>
            <a:r>
              <a:rPr lang="ru-RU" sz="2000" b="1" dirty="0">
                <a:solidFill>
                  <a:srgbClr val="800000"/>
                </a:solidFill>
                <a:latin typeface="Monotype Corsiva" pitchFamily="66" charset="0"/>
                <a:ea typeface="+mn-ea"/>
                <a:cs typeface="+mn-cs"/>
              </a:rPr>
              <a:t>годы </a:t>
            </a:r>
          </a:p>
          <a:p>
            <a:pPr eaLnBrk="1" hangingPunct="1"/>
            <a:r>
              <a:rPr lang="ru-RU" sz="1400" b="1" i="1" dirty="0" smtClean="0">
                <a:solidFill>
                  <a:srgbClr val="FF0000"/>
                </a:solidFill>
              </a:rPr>
              <a:t>  </a:t>
            </a:r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5437842"/>
            <a:ext cx="1222657" cy="1225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01" y="980728"/>
            <a:ext cx="3089920" cy="2847573"/>
          </a:xfrm>
          <a:prstGeom prst="rect">
            <a:avLst/>
          </a:prstGeom>
          <a:noFill/>
          <a:ln w="57150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724" y="692696"/>
            <a:ext cx="5544615" cy="6541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152400" y="228600"/>
            <a:ext cx="4923656" cy="30162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2000" dirty="0">
                <a:solidFill>
                  <a:srgbClr val="990000"/>
                </a:solidFill>
                <a:latin typeface="Monotype Corsiva" pitchFamily="66" charset="0"/>
                <a:cs typeface="Arial" charset="0"/>
              </a:rPr>
              <a:t>В отделе архивной службы на 01.01.2020 хранении находятся 110 фондов, 23019 ед. хр. за 1928-2019 </a:t>
            </a:r>
            <a:r>
              <a:rPr lang="ru-RU" sz="2000" dirty="0" smtClean="0">
                <a:solidFill>
                  <a:srgbClr val="990000"/>
                </a:solidFill>
                <a:latin typeface="Monotype Corsiva" pitchFamily="66" charset="0"/>
                <a:cs typeface="Arial" charset="0"/>
              </a:rPr>
              <a:t>годы, из </a:t>
            </a:r>
            <a:r>
              <a:rPr lang="ru-RU" sz="2000" dirty="0">
                <a:solidFill>
                  <a:srgbClr val="990000"/>
                </a:solidFill>
                <a:latin typeface="Monotype Corsiva" pitchFamily="66" charset="0"/>
                <a:cs typeface="Arial" charset="0"/>
              </a:rPr>
              <a:t>них 467 ед. хр. </a:t>
            </a:r>
            <a:r>
              <a:rPr lang="ru-RU" sz="2000" dirty="0" smtClean="0">
                <a:solidFill>
                  <a:srgbClr val="990000"/>
                </a:solidFill>
                <a:latin typeface="Monotype Corsiva" pitchFamily="66" charset="0"/>
                <a:cs typeface="Arial" charset="0"/>
              </a:rPr>
              <a:t>фотодокументов </a:t>
            </a:r>
            <a:r>
              <a:rPr lang="ru-RU" sz="2000" dirty="0">
                <a:solidFill>
                  <a:srgbClr val="990000"/>
                </a:solidFill>
                <a:latin typeface="Monotype Corsiva" pitchFamily="66" charset="0"/>
                <a:cs typeface="Arial" charset="0"/>
              </a:rPr>
              <a:t>за 1930-2018 гг.; 100 ед. уч. фотодокументов на электронных носителях за 1949 – 2019 гг.; 19 ед. уч. видеодокументов за 2014-2018 гг.  </a:t>
            </a:r>
          </a:p>
          <a:p>
            <a:pPr algn="just">
              <a:spcBef>
                <a:spcPct val="50000"/>
              </a:spcBef>
            </a:pPr>
            <a:r>
              <a:rPr lang="ru-RU" sz="2000" dirty="0">
                <a:solidFill>
                  <a:srgbClr val="990000"/>
                </a:solidFill>
                <a:latin typeface="Monotype Corsiva" pitchFamily="66" charset="0"/>
                <a:cs typeface="Arial" charset="0"/>
              </a:rPr>
              <a:t>Самые ранние документы –  </a:t>
            </a:r>
            <a:r>
              <a:rPr lang="ru-RU" sz="2000" dirty="0" err="1">
                <a:solidFill>
                  <a:srgbClr val="990000"/>
                </a:solidFill>
                <a:latin typeface="Monotype Corsiva" pitchFamily="66" charset="0"/>
                <a:cs typeface="Arial" charset="0"/>
              </a:rPr>
              <a:t>похозяйственные</a:t>
            </a:r>
            <a:r>
              <a:rPr lang="ru-RU" sz="2000" dirty="0">
                <a:solidFill>
                  <a:srgbClr val="990000"/>
                </a:solidFill>
                <a:latin typeface="Monotype Corsiva" pitchFamily="66" charset="0"/>
                <a:cs typeface="Arial" charset="0"/>
              </a:rPr>
              <a:t> книги за 1928-1929 гг.</a:t>
            </a:r>
          </a:p>
        </p:txBody>
      </p:sp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5364088" y="2893674"/>
            <a:ext cx="381635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400" dirty="0">
                <a:solidFill>
                  <a:srgbClr val="990000"/>
                </a:solidFill>
                <a:latin typeface="Monotype Corsiva" pitchFamily="66" charset="0"/>
                <a:cs typeface="Arial" charset="0"/>
              </a:rPr>
              <a:t>Карта района за 1941 </a:t>
            </a:r>
            <a:r>
              <a:rPr lang="ru-RU" sz="1400" dirty="0" smtClean="0">
                <a:solidFill>
                  <a:srgbClr val="990000"/>
                </a:solidFill>
                <a:latin typeface="Monotype Corsiva" pitchFamily="66" charset="0"/>
                <a:cs typeface="Arial" charset="0"/>
              </a:rPr>
              <a:t>год</a:t>
            </a:r>
            <a:endParaRPr lang="ru-RU" sz="1400" dirty="0">
              <a:solidFill>
                <a:srgbClr val="990000"/>
              </a:solidFill>
              <a:latin typeface="Monotype Corsiva" pitchFamily="66" charset="0"/>
              <a:cs typeface="Arial" charset="0"/>
            </a:endParaRPr>
          </a:p>
        </p:txBody>
      </p:sp>
      <p:pic>
        <p:nvPicPr>
          <p:cNvPr id="11" name="Picture 4" descr="IMG_136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36894"/>
            <a:ext cx="3528392" cy="319962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5190" y="3717032"/>
            <a:ext cx="1889477" cy="2761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2195736" y="3501008"/>
            <a:ext cx="1871662" cy="2795587"/>
          </a:xfrm>
        </p:spPr>
      </p:pic>
      <p:pic>
        <p:nvPicPr>
          <p:cNvPr id="14" name="Picture 4" descr="E:\ЦЕРКОВЬ\В область фото по церквям\Ф.26 Оп.1 Д. 1 Л. 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29719" y="3332822"/>
            <a:ext cx="1922463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511847" y="6513813"/>
            <a:ext cx="11961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onotype Corsiva" pitchFamily="66" charset="0"/>
              </a:rPr>
              <a:t>Ф. 26 Оп.1 Д.1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228184" y="3573016"/>
            <a:ext cx="280831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 smtClean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     Отдел архивной службы администрации  района имеет на хранении книгу </a:t>
            </a:r>
            <a:r>
              <a:rPr kumimoji="0" lang="ru-RU" b="1" i="0" u="none" strike="noStrike" kern="0" cap="none" spc="0" normalizeH="0" baseline="0" noProof="0" dirty="0" err="1" smtClean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Ичинской</a:t>
            </a:r>
            <a:r>
              <a:rPr kumimoji="0" lang="ru-RU" b="1" i="0" u="none" strike="noStrike" kern="0" cap="none" spc="0" normalizeH="0" baseline="0" noProof="0" dirty="0" smtClean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 церкви по учету семей в </a:t>
            </a:r>
            <a:r>
              <a:rPr kumimoji="0" lang="ru-RU" b="1" i="0" u="none" strike="noStrike" kern="0" cap="none" spc="0" normalizeH="0" baseline="0" noProof="0" dirty="0" err="1" smtClean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с.Ичинское</a:t>
            </a:r>
            <a:r>
              <a:rPr kumimoji="0" lang="ru-RU" b="1" i="0" u="none" strike="noStrike" kern="0" cap="none" spc="0" normalizeH="0" baseline="0" noProof="0" dirty="0" smtClean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, </a:t>
            </a:r>
            <a:r>
              <a:rPr kumimoji="0" lang="ru-RU" b="1" i="0" u="none" strike="noStrike" kern="0" cap="none" spc="0" normalizeH="0" baseline="0" noProof="0" dirty="0" err="1" smtClean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с.Остяцк</a:t>
            </a:r>
            <a:r>
              <a:rPr kumimoji="0" lang="ru-RU" b="1" i="0" u="none" strike="noStrike" kern="0" cap="none" spc="0" normalizeH="0" baseline="0" noProof="0" dirty="0" smtClean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, </a:t>
            </a:r>
            <a:r>
              <a:rPr kumimoji="0" lang="ru-RU" b="1" i="0" u="none" strike="noStrike" kern="0" cap="none" spc="0" normalizeH="0" baseline="0" noProof="0" dirty="0" err="1" smtClean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д.Ургуль</a:t>
            </a:r>
            <a:r>
              <a:rPr kumimoji="0" lang="ru-RU" b="1" i="0" u="none" strike="noStrike" kern="0" cap="none" spc="0" normalizeH="0" baseline="0" noProof="0" dirty="0" smtClean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, </a:t>
            </a:r>
            <a:r>
              <a:rPr kumimoji="0" lang="ru-RU" b="1" i="0" u="none" strike="noStrike" kern="0" cap="none" spc="0" normalizeH="0" baseline="0" noProof="0" dirty="0" err="1" smtClean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п.Зверевский</a:t>
            </a:r>
            <a:r>
              <a:rPr kumimoji="0" lang="ru-RU" b="1" i="0" u="none" strike="noStrike" kern="0" cap="none" spc="0" normalizeH="0" baseline="0" noProof="0" dirty="0" smtClean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, </a:t>
            </a:r>
            <a:r>
              <a:rPr kumimoji="0" lang="ru-RU" b="1" i="0" u="none" strike="noStrike" kern="0" cap="none" spc="0" normalizeH="0" baseline="0" noProof="0" dirty="0" err="1" smtClean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с.Останинка</a:t>
            </a:r>
            <a:r>
              <a:rPr kumimoji="0" lang="ru-RU" b="1" i="0" u="none" strike="noStrike" kern="0" cap="none" spc="0" normalizeH="0" baseline="0" noProof="0" dirty="0" smtClean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, </a:t>
            </a:r>
            <a:r>
              <a:rPr kumimoji="0" lang="ru-RU" b="1" i="0" u="none" strike="noStrike" kern="0" cap="none" spc="0" normalizeH="0" baseline="0" noProof="0" dirty="0" err="1" smtClean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д.Надежденка</a:t>
            </a:r>
            <a:r>
              <a:rPr kumimoji="0" lang="ru-RU" b="1" i="0" u="none" strike="noStrike" kern="0" cap="none" spc="0" normalizeH="0" baseline="0" noProof="0" dirty="0" smtClean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, </a:t>
            </a:r>
            <a:r>
              <a:rPr kumimoji="0" lang="ru-RU" b="1" i="0" u="none" strike="noStrike" kern="0" cap="none" spc="0" normalizeH="0" baseline="0" noProof="0" dirty="0" err="1" smtClean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д.Томиловка</a:t>
            </a:r>
            <a:r>
              <a:rPr kumimoji="0" lang="ru-RU" b="1" i="0" u="none" strike="noStrike" kern="0" cap="none" spc="0" normalizeH="0" baseline="0" noProof="0" dirty="0" smtClean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, </a:t>
            </a:r>
            <a:r>
              <a:rPr kumimoji="0" lang="ru-RU" b="1" i="0" u="none" strike="noStrike" kern="0" cap="none" spc="0" normalizeH="0" baseline="0" noProof="0" dirty="0" err="1" smtClean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п.Право-Каевский</a:t>
            </a:r>
            <a:r>
              <a:rPr kumimoji="0" lang="ru-RU" b="1" i="0" u="none" strike="noStrike" kern="0" cap="none" spc="0" normalizeH="0" baseline="0" noProof="0" dirty="0" smtClean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, </a:t>
            </a:r>
            <a:r>
              <a:rPr kumimoji="0" lang="ru-RU" b="1" i="0" u="none" strike="noStrike" kern="0" cap="none" spc="0" normalizeH="0" baseline="0" noProof="0" dirty="0" err="1" smtClean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п.Еласска</a:t>
            </a:r>
            <a:r>
              <a:rPr kumimoji="0" lang="ru-RU" b="1" i="0" u="none" strike="noStrike" kern="0" cap="none" spc="0" normalizeH="0" baseline="0" noProof="0" dirty="0" smtClean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, </a:t>
            </a:r>
            <a:r>
              <a:rPr kumimoji="0" lang="ru-RU" b="1" i="0" u="none" strike="noStrike" kern="0" cap="none" spc="0" normalizeH="0" baseline="0" noProof="0" dirty="0" err="1" smtClean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п.Медвеженский</a:t>
            </a:r>
            <a:r>
              <a:rPr kumimoji="0" lang="ru-RU" b="1" i="0" u="none" strike="noStrike" kern="0" cap="none" spc="0" normalizeH="0" baseline="0" noProof="0" dirty="0" smtClean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, </a:t>
            </a:r>
            <a:r>
              <a:rPr kumimoji="0" lang="ru-RU" b="1" i="0" u="none" strike="noStrike" kern="0" cap="none" spc="0" normalizeH="0" baseline="0" noProof="0" dirty="0" err="1" smtClean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п.Ново</a:t>
            </a:r>
            <a:r>
              <a:rPr kumimoji="0" lang="ru-RU" b="1" i="0" u="none" strike="noStrike" kern="0" cap="none" spc="0" normalizeH="0" baseline="0" noProof="0" dirty="0" smtClean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-Покровский </a:t>
            </a:r>
            <a:endParaRPr kumimoji="0" lang="ru-RU" b="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onotype Corsiva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39752" y="6339581"/>
            <a:ext cx="165769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b="1" dirty="0">
                <a:solidFill>
                  <a:srgbClr val="C00000"/>
                </a:solidFill>
                <a:latin typeface="Monotype Corsiva" pitchFamily="66" charset="0"/>
              </a:rPr>
              <a:t>Ф. 26 Оп.1 Д.1 Л. 21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438180" y="6185692"/>
            <a:ext cx="15055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400" b="1" dirty="0">
                <a:solidFill>
                  <a:srgbClr val="C00000"/>
                </a:solidFill>
                <a:latin typeface="Monotype Corsiva" pitchFamily="66" charset="0"/>
              </a:rPr>
              <a:t>Ф.26 Оп.1 Д. 1 Л. 5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8000" b="1" i="1" dirty="0" smtClean="0"/>
              <a:t> 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 bwMode="auto">
          <a:xfrm>
            <a:off x="609600" y="188640"/>
            <a:ext cx="82296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sz="3600" b="1" dirty="0" smtClean="0">
                <a:solidFill>
                  <a:srgbClr val="C00000"/>
                </a:solidFill>
                <a:latin typeface="Monotype Corsiva" pitchFamily="66" charset="0"/>
              </a:rPr>
              <a:t> </a:t>
            </a:r>
          </a:p>
          <a:p>
            <a:pPr eaLnBrk="1" hangingPunct="1"/>
            <a:r>
              <a:rPr lang="ru-RU" sz="3600" b="1" dirty="0" smtClean="0">
                <a:solidFill>
                  <a:srgbClr val="C00000"/>
                </a:solidFill>
                <a:latin typeface="Monotype Corsiva" pitchFamily="66" charset="0"/>
              </a:rPr>
              <a:t>Объемы документов находящихся на архивном хранении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412777"/>
            <a:ext cx="4320480" cy="2524438"/>
          </a:xfrm>
          <a:prstGeom prst="rect">
            <a:avLst/>
          </a:prstGeom>
          <a:noFill/>
          <a:ln w="57150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 descr="C:\Users\Arhglav\Desktop\4x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2622" y="1344027"/>
            <a:ext cx="3347271" cy="2373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27985" y="3772307"/>
            <a:ext cx="47420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err="1" smtClean="0">
                <a:solidFill>
                  <a:srgbClr val="C00000"/>
                </a:solidFill>
                <a:latin typeface="Monotype Corsiva" pitchFamily="66" charset="0"/>
              </a:rPr>
              <a:t>Войнова</a:t>
            </a:r>
            <a:r>
              <a:rPr lang="ru-RU" sz="1600" b="1" dirty="0" smtClean="0">
                <a:solidFill>
                  <a:srgbClr val="C00000"/>
                </a:solidFill>
                <a:latin typeface="Monotype Corsiva" pitchFamily="66" charset="0"/>
              </a:rPr>
              <a:t> Лидия Михайловна, специалист 2 разряда, 2013 г.</a:t>
            </a:r>
            <a:endParaRPr lang="ru-RU" sz="16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1094573836"/>
              </p:ext>
            </p:extLst>
          </p:nvPr>
        </p:nvGraphicFramePr>
        <p:xfrm>
          <a:off x="2267745" y="4110861"/>
          <a:ext cx="4752529" cy="25778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639182" y="202687"/>
            <a:ext cx="82296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sz="3600" b="1" dirty="0" smtClean="0">
                <a:solidFill>
                  <a:srgbClr val="C00000"/>
                </a:solidFill>
                <a:latin typeface="Monotype Corsiva" pitchFamily="66" charset="0"/>
              </a:rPr>
              <a:t>ЗАПРОСЫ </a:t>
            </a: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3567282488"/>
              </p:ext>
            </p:extLst>
          </p:nvPr>
        </p:nvGraphicFramePr>
        <p:xfrm>
          <a:off x="3756214" y="2780928"/>
          <a:ext cx="5112568" cy="3775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Picture 8" descr="IMG_09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7840"/>
            <a:ext cx="3024336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38" y="3861048"/>
            <a:ext cx="2042957" cy="2835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Стрелка вправо 7"/>
          <p:cNvSpPr/>
          <p:nvPr/>
        </p:nvSpPr>
        <p:spPr>
          <a:xfrm>
            <a:off x="4753982" y="105273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>
            <a:off x="4283968" y="1340768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6012160" y="986825"/>
            <a:ext cx="29706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Monotype Corsiva" pitchFamily="66" charset="0"/>
              </a:rPr>
              <a:t>тематические</a:t>
            </a:r>
            <a:endParaRPr lang="ru-RU" sz="40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32966" y="1397029"/>
            <a:ext cx="40110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solidFill>
                  <a:srgbClr val="C00000"/>
                </a:solidFill>
                <a:latin typeface="Monotype Corsiva" pitchFamily="66" charset="0"/>
              </a:rPr>
              <a:t>с</a:t>
            </a:r>
            <a:r>
              <a:rPr lang="ru-RU" sz="4000" b="1" dirty="0" smtClean="0">
                <a:solidFill>
                  <a:srgbClr val="C00000"/>
                </a:solidFill>
                <a:latin typeface="Monotype Corsiva" pitchFamily="66" charset="0"/>
              </a:rPr>
              <a:t>оциально-правовые</a:t>
            </a:r>
            <a:endParaRPr lang="ru-RU" sz="40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13" name="Стрелка вправо 12"/>
          <p:cNvSpPr/>
          <p:nvPr/>
        </p:nvSpPr>
        <p:spPr>
          <a:xfrm>
            <a:off x="5835597" y="59918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004048" y="1850008"/>
            <a:ext cx="3312368" cy="713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C00000"/>
                </a:solidFill>
                <a:latin typeface="Monotype Corsiva" pitchFamily="66" charset="0"/>
              </a:rPr>
              <a:t>генеалогические</a:t>
            </a:r>
            <a:r>
              <a:rPr lang="ru-RU" b="1" dirty="0"/>
              <a:t> </a:t>
            </a:r>
            <a:endParaRPr lang="ru-RU" dirty="0"/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2841</TotalTime>
  <Words>789</Words>
  <Application>Microsoft Office PowerPoint</Application>
  <PresentationFormat>Экран (4:3)</PresentationFormat>
  <Paragraphs>116</Paragraphs>
  <Slides>20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Архив –   это не скучно</vt:lpstr>
      <vt:lpstr>Постановление ВЦИК и СНК РСФСР от 10.12.1934 г.                                «О районных архивах» </vt:lpstr>
      <vt:lpstr> </vt:lpstr>
      <vt:lpstr>       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      Работа  исследователей  в читальном зале </vt:lpstr>
      <vt:lpstr>С 2013 года отдел архивной службы приступил к оцифровке архивных документов, путем перевода наиболее востребованных архивных документов на бумажных носителях в электронную форму. В электронный вид переводятся наиболее востребованные фонды с управленческой документацией (распорядительные документы органов власти) и фотодокументами  посредством специализированного сканера ЭЛАР ПланСкан А2ВЦ.</vt:lpstr>
      <vt:lpstr>Презентация PowerPoint</vt:lpstr>
      <vt:lpstr>Источники  комплектования  отдела архивной службы  - 56 организаций</vt:lpstr>
      <vt:lpstr>   ИСПОЛЬЗОВАНИЕ АРХИВНЫХ ДОКУМЕНТОВ Важным направлением в работе архива является использование архивных документов, которые активно используются в газетных публикациях, выставках, школьных уроках, экскурсиях. Например,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S120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Новосибирск</dc:title>
  <dc:creator>User03</dc:creator>
  <cp:lastModifiedBy>Arhglav</cp:lastModifiedBy>
  <cp:revision>251</cp:revision>
  <cp:lastPrinted>2020-03-31T05:45:11Z</cp:lastPrinted>
  <dcterms:created xsi:type="dcterms:W3CDTF">2009-05-15T03:40:13Z</dcterms:created>
  <dcterms:modified xsi:type="dcterms:W3CDTF">2020-04-08T07:55:06Z</dcterms:modified>
</cp:coreProperties>
</file>