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sldIdLst>
    <p:sldId id="296" r:id="rId2"/>
    <p:sldId id="315" r:id="rId3"/>
    <p:sldId id="305" r:id="rId4"/>
    <p:sldId id="309" r:id="rId5"/>
    <p:sldId id="314" r:id="rId6"/>
    <p:sldId id="316" r:id="rId7"/>
    <p:sldId id="297" r:id="rId8"/>
    <p:sldId id="303" r:id="rId9"/>
    <p:sldId id="322" r:id="rId10"/>
    <p:sldId id="321" r:id="rId11"/>
    <p:sldId id="320" r:id="rId12"/>
    <p:sldId id="292" r:id="rId13"/>
    <p:sldId id="317" r:id="rId14"/>
    <p:sldId id="318" r:id="rId15"/>
    <p:sldId id="323" r:id="rId16"/>
    <p:sldId id="324" r:id="rId17"/>
    <p:sldId id="288" r:id="rId18"/>
    <p:sldId id="319" r:id="rId19"/>
    <p:sldId id="306" r:id="rId20"/>
    <p:sldId id="307" r:id="rId21"/>
    <p:sldId id="271" r:id="rId22"/>
    <p:sldId id="283" r:id="rId23"/>
    <p:sldId id="325" r:id="rId24"/>
    <p:sldId id="313" r:id="rId25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6600FF"/>
    <a:srgbClr val="000000"/>
    <a:srgbClr val="B9BAA2"/>
    <a:srgbClr val="FF0000"/>
    <a:srgbClr val="66FF99"/>
    <a:srgbClr val="003300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254" autoAdjust="0"/>
    <p:restoredTop sz="90962" autoAdjust="0"/>
  </p:normalViewPr>
  <p:slideViewPr>
    <p:cSldViewPr>
      <p:cViewPr>
        <p:scale>
          <a:sx n="75" d="100"/>
          <a:sy n="75" d="100"/>
        </p:scale>
        <p:origin x="-3000" y="-7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image" Target="../media/image1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0" name="Group 2"/>
          <p:cNvGrpSpPr>
            <a:grpSpLocks/>
          </p:cNvGrpSpPr>
          <p:nvPr/>
        </p:nvGrpSpPr>
        <p:grpSpPr bwMode="auto">
          <a:xfrm>
            <a:off x="-633413" y="798513"/>
            <a:ext cx="7542213" cy="6029325"/>
            <a:chOff x="-384" y="480"/>
            <a:chExt cx="4751" cy="3798"/>
          </a:xfrm>
        </p:grpSpPr>
        <p:grpSp>
          <p:nvGrpSpPr>
            <p:cNvPr id="22531" name="Group 3"/>
            <p:cNvGrpSpPr>
              <a:grpSpLocks/>
            </p:cNvGrpSpPr>
            <p:nvPr/>
          </p:nvGrpSpPr>
          <p:grpSpPr bwMode="auto">
            <a:xfrm>
              <a:off x="-384" y="480"/>
              <a:ext cx="4751" cy="3798"/>
              <a:chOff x="0" y="522"/>
              <a:chExt cx="4751" cy="3798"/>
            </a:xfrm>
          </p:grpSpPr>
          <p:grpSp>
            <p:nvGrpSpPr>
              <p:cNvPr id="22532" name="Group 4"/>
              <p:cNvGrpSpPr>
                <a:grpSpLocks/>
              </p:cNvGrpSpPr>
              <p:nvPr userDrawn="1"/>
            </p:nvGrpSpPr>
            <p:grpSpPr bwMode="auto">
              <a:xfrm>
                <a:off x="0" y="522"/>
                <a:ext cx="4751" cy="3794"/>
                <a:chOff x="0" y="522"/>
                <a:chExt cx="4751" cy="3794"/>
              </a:xfrm>
            </p:grpSpPr>
            <p:sp>
              <p:nvSpPr>
                <p:cNvPr id="22533" name="Freeform 5"/>
                <p:cNvSpPr>
                  <a:spLocks/>
                </p:cNvSpPr>
                <p:nvPr userDrawn="1"/>
              </p:nvSpPr>
              <p:spPr bwMode="hidden">
                <a:xfrm>
                  <a:off x="628" y="1241"/>
                  <a:ext cx="3281" cy="3075"/>
                </a:xfrm>
                <a:custGeom>
                  <a:avLst/>
                  <a:gdLst>
                    <a:gd name="T0" fmla="*/ 502 w 3271"/>
                    <a:gd name="T1" fmla="*/ 1990 h 3075"/>
                    <a:gd name="T2" fmla="*/ 186 w 3271"/>
                    <a:gd name="T3" fmla="*/ 1474 h 3075"/>
                    <a:gd name="T4" fmla="*/ 66 w 3271"/>
                    <a:gd name="T5" fmla="*/ 1169 h 3075"/>
                    <a:gd name="T6" fmla="*/ 12 w 3271"/>
                    <a:gd name="T7" fmla="*/ 875 h 3075"/>
                    <a:gd name="T8" fmla="*/ 18 w 3271"/>
                    <a:gd name="T9" fmla="*/ 611 h 3075"/>
                    <a:gd name="T10" fmla="*/ 84 w 3271"/>
                    <a:gd name="T11" fmla="*/ 389 h 3075"/>
                    <a:gd name="T12" fmla="*/ 209 w 3271"/>
                    <a:gd name="T13" fmla="*/ 216 h 3075"/>
                    <a:gd name="T14" fmla="*/ 508 w 3271"/>
                    <a:gd name="T15" fmla="*/ 42 h 3075"/>
                    <a:gd name="T16" fmla="*/ 891 w 3271"/>
                    <a:gd name="T17" fmla="*/ 6 h 3075"/>
                    <a:gd name="T18" fmla="*/ 1334 w 3271"/>
                    <a:gd name="T19" fmla="*/ 102 h 3075"/>
                    <a:gd name="T20" fmla="*/ 1806 w 3271"/>
                    <a:gd name="T21" fmla="*/ 324 h 3075"/>
                    <a:gd name="T22" fmla="*/ 2272 w 3271"/>
                    <a:gd name="T23" fmla="*/ 659 h 3075"/>
                    <a:gd name="T24" fmla="*/ 2769 w 3271"/>
                    <a:gd name="T25" fmla="*/ 1187 h 3075"/>
                    <a:gd name="T26" fmla="*/ 3085 w 3271"/>
                    <a:gd name="T27" fmla="*/ 1702 h 3075"/>
                    <a:gd name="T28" fmla="*/ 3205 w 3271"/>
                    <a:gd name="T29" fmla="*/ 2008 h 3075"/>
                    <a:gd name="T30" fmla="*/ 3259 w 3271"/>
                    <a:gd name="T31" fmla="*/ 2302 h 3075"/>
                    <a:gd name="T32" fmla="*/ 3253 w 3271"/>
                    <a:gd name="T33" fmla="*/ 2565 h 3075"/>
                    <a:gd name="T34" fmla="*/ 3187 w 3271"/>
                    <a:gd name="T35" fmla="*/ 2781 h 3075"/>
                    <a:gd name="T36" fmla="*/ 3068 w 3271"/>
                    <a:gd name="T37" fmla="*/ 2961 h 3075"/>
                    <a:gd name="T38" fmla="*/ 2918 w 3271"/>
                    <a:gd name="T39" fmla="*/ 3075 h 3075"/>
                    <a:gd name="T40" fmla="*/ 3068 w 3271"/>
                    <a:gd name="T41" fmla="*/ 2967 h 3075"/>
                    <a:gd name="T42" fmla="*/ 3193 w 3271"/>
                    <a:gd name="T43" fmla="*/ 2787 h 3075"/>
                    <a:gd name="T44" fmla="*/ 3259 w 3271"/>
                    <a:gd name="T45" fmla="*/ 2565 h 3075"/>
                    <a:gd name="T46" fmla="*/ 3265 w 3271"/>
                    <a:gd name="T47" fmla="*/ 2302 h 3075"/>
                    <a:gd name="T48" fmla="*/ 3211 w 3271"/>
                    <a:gd name="T49" fmla="*/ 2008 h 3075"/>
                    <a:gd name="T50" fmla="*/ 3091 w 3271"/>
                    <a:gd name="T51" fmla="*/ 1702 h 3075"/>
                    <a:gd name="T52" fmla="*/ 2775 w 3271"/>
                    <a:gd name="T53" fmla="*/ 1181 h 3075"/>
                    <a:gd name="T54" fmla="*/ 2278 w 3271"/>
                    <a:gd name="T55" fmla="*/ 653 h 3075"/>
                    <a:gd name="T56" fmla="*/ 1806 w 3271"/>
                    <a:gd name="T57" fmla="*/ 318 h 3075"/>
                    <a:gd name="T58" fmla="*/ 1334 w 3271"/>
                    <a:gd name="T59" fmla="*/ 96 h 3075"/>
                    <a:gd name="T60" fmla="*/ 891 w 3271"/>
                    <a:gd name="T61" fmla="*/ 0 h 3075"/>
                    <a:gd name="T62" fmla="*/ 502 w 3271"/>
                    <a:gd name="T63" fmla="*/ 36 h 3075"/>
                    <a:gd name="T64" fmla="*/ 204 w 3271"/>
                    <a:gd name="T65" fmla="*/ 210 h 3075"/>
                    <a:gd name="T66" fmla="*/ 78 w 3271"/>
                    <a:gd name="T67" fmla="*/ 389 h 3075"/>
                    <a:gd name="T68" fmla="*/ 12 w 3271"/>
                    <a:gd name="T69" fmla="*/ 611 h 3075"/>
                    <a:gd name="T70" fmla="*/ 6 w 3271"/>
                    <a:gd name="T71" fmla="*/ 875 h 3075"/>
                    <a:gd name="T72" fmla="*/ 60 w 3271"/>
                    <a:gd name="T73" fmla="*/ 1169 h 3075"/>
                    <a:gd name="T74" fmla="*/ 180 w 3271"/>
                    <a:gd name="T75" fmla="*/ 1474 h 3075"/>
                    <a:gd name="T76" fmla="*/ 353 w 3271"/>
                    <a:gd name="T77" fmla="*/ 1786 h 3075"/>
                    <a:gd name="T78" fmla="*/ 849 w 3271"/>
                    <a:gd name="T79" fmla="*/ 2380 h 3075"/>
                    <a:gd name="T80" fmla="*/ 1244 w 3271"/>
                    <a:gd name="T81" fmla="*/ 2709 h 3075"/>
                    <a:gd name="T82" fmla="*/ 1656 w 3271"/>
                    <a:gd name="T83" fmla="*/ 2961 h 3075"/>
                    <a:gd name="T84" fmla="*/ 1937 w 3271"/>
                    <a:gd name="T85" fmla="*/ 3075 h 3075"/>
                    <a:gd name="T86" fmla="*/ 1525 w 3271"/>
                    <a:gd name="T87" fmla="*/ 2889 h 3075"/>
                    <a:gd name="T88" fmla="*/ 1118 w 3271"/>
                    <a:gd name="T89" fmla="*/ 2607 h 3075"/>
                    <a:gd name="T90" fmla="*/ 849 w 3271"/>
                    <a:gd name="T91" fmla="*/ 2380 h 30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3271" h="3075">
                      <a:moveTo>
                        <a:pt x="849" y="2380"/>
                      </a:moveTo>
                      <a:lnTo>
                        <a:pt x="664" y="2188"/>
                      </a:lnTo>
                      <a:lnTo>
                        <a:pt x="502" y="1990"/>
                      </a:lnTo>
                      <a:lnTo>
                        <a:pt x="359" y="1786"/>
                      </a:lnTo>
                      <a:lnTo>
                        <a:pt x="239" y="1576"/>
                      </a:lnTo>
                      <a:lnTo>
                        <a:pt x="186" y="1474"/>
                      </a:lnTo>
                      <a:lnTo>
                        <a:pt x="138" y="1373"/>
                      </a:lnTo>
                      <a:lnTo>
                        <a:pt x="102" y="1271"/>
                      </a:lnTo>
                      <a:lnTo>
                        <a:pt x="66" y="1169"/>
                      </a:lnTo>
                      <a:lnTo>
                        <a:pt x="42" y="1067"/>
                      </a:lnTo>
                      <a:lnTo>
                        <a:pt x="24" y="971"/>
                      </a:lnTo>
                      <a:lnTo>
                        <a:pt x="12" y="875"/>
                      </a:lnTo>
                      <a:lnTo>
                        <a:pt x="6" y="779"/>
                      </a:lnTo>
                      <a:lnTo>
                        <a:pt x="6" y="695"/>
                      </a:lnTo>
                      <a:lnTo>
                        <a:pt x="18" y="611"/>
                      </a:lnTo>
                      <a:lnTo>
                        <a:pt x="30" y="533"/>
                      </a:lnTo>
                      <a:lnTo>
                        <a:pt x="54" y="461"/>
                      </a:lnTo>
                      <a:lnTo>
                        <a:pt x="84" y="389"/>
                      </a:lnTo>
                      <a:lnTo>
                        <a:pt x="120" y="330"/>
                      </a:lnTo>
                      <a:lnTo>
                        <a:pt x="162" y="270"/>
                      </a:lnTo>
                      <a:lnTo>
                        <a:pt x="209" y="216"/>
                      </a:lnTo>
                      <a:lnTo>
                        <a:pt x="299" y="144"/>
                      </a:lnTo>
                      <a:lnTo>
                        <a:pt x="395" y="84"/>
                      </a:lnTo>
                      <a:lnTo>
                        <a:pt x="508" y="42"/>
                      </a:lnTo>
                      <a:lnTo>
                        <a:pt x="628" y="18"/>
                      </a:lnTo>
                      <a:lnTo>
                        <a:pt x="754" y="6"/>
                      </a:lnTo>
                      <a:lnTo>
                        <a:pt x="891" y="6"/>
                      </a:lnTo>
                      <a:lnTo>
                        <a:pt x="1035" y="24"/>
                      </a:lnTo>
                      <a:lnTo>
                        <a:pt x="1184" y="60"/>
                      </a:lnTo>
                      <a:lnTo>
                        <a:pt x="1334" y="102"/>
                      </a:lnTo>
                      <a:lnTo>
                        <a:pt x="1489" y="162"/>
                      </a:lnTo>
                      <a:lnTo>
                        <a:pt x="1644" y="240"/>
                      </a:lnTo>
                      <a:lnTo>
                        <a:pt x="1806" y="324"/>
                      </a:lnTo>
                      <a:lnTo>
                        <a:pt x="1961" y="425"/>
                      </a:lnTo>
                      <a:lnTo>
                        <a:pt x="2117" y="533"/>
                      </a:lnTo>
                      <a:lnTo>
                        <a:pt x="2272" y="659"/>
                      </a:lnTo>
                      <a:lnTo>
                        <a:pt x="2422" y="797"/>
                      </a:lnTo>
                      <a:lnTo>
                        <a:pt x="2607" y="989"/>
                      </a:lnTo>
                      <a:lnTo>
                        <a:pt x="2769" y="1187"/>
                      </a:lnTo>
                      <a:lnTo>
                        <a:pt x="2912" y="1391"/>
                      </a:lnTo>
                      <a:lnTo>
                        <a:pt x="3032" y="1600"/>
                      </a:lnTo>
                      <a:lnTo>
                        <a:pt x="3085" y="1702"/>
                      </a:lnTo>
                      <a:lnTo>
                        <a:pt x="3133" y="1804"/>
                      </a:lnTo>
                      <a:lnTo>
                        <a:pt x="3169" y="1906"/>
                      </a:lnTo>
                      <a:lnTo>
                        <a:pt x="3205" y="2008"/>
                      </a:lnTo>
                      <a:lnTo>
                        <a:pt x="3229" y="2110"/>
                      </a:lnTo>
                      <a:lnTo>
                        <a:pt x="3247" y="2206"/>
                      </a:lnTo>
                      <a:lnTo>
                        <a:pt x="3259" y="2302"/>
                      </a:lnTo>
                      <a:lnTo>
                        <a:pt x="3265" y="2398"/>
                      </a:lnTo>
                      <a:lnTo>
                        <a:pt x="3265" y="2482"/>
                      </a:lnTo>
                      <a:lnTo>
                        <a:pt x="3253" y="2565"/>
                      </a:lnTo>
                      <a:lnTo>
                        <a:pt x="3241" y="2643"/>
                      </a:lnTo>
                      <a:lnTo>
                        <a:pt x="3217" y="2715"/>
                      </a:lnTo>
                      <a:lnTo>
                        <a:pt x="3187" y="2781"/>
                      </a:lnTo>
                      <a:lnTo>
                        <a:pt x="3157" y="2847"/>
                      </a:lnTo>
                      <a:lnTo>
                        <a:pt x="3115" y="2907"/>
                      </a:lnTo>
                      <a:lnTo>
                        <a:pt x="3068" y="2961"/>
                      </a:lnTo>
                      <a:lnTo>
                        <a:pt x="3068" y="2961"/>
                      </a:lnTo>
                      <a:lnTo>
                        <a:pt x="2996" y="3021"/>
                      </a:lnTo>
                      <a:lnTo>
                        <a:pt x="2918" y="3075"/>
                      </a:lnTo>
                      <a:lnTo>
                        <a:pt x="2930" y="3075"/>
                      </a:lnTo>
                      <a:lnTo>
                        <a:pt x="3002" y="3027"/>
                      </a:lnTo>
                      <a:lnTo>
                        <a:pt x="3068" y="2967"/>
                      </a:lnTo>
                      <a:lnTo>
                        <a:pt x="3115" y="2913"/>
                      </a:lnTo>
                      <a:lnTo>
                        <a:pt x="3157" y="2853"/>
                      </a:lnTo>
                      <a:lnTo>
                        <a:pt x="3193" y="2787"/>
                      </a:lnTo>
                      <a:lnTo>
                        <a:pt x="3223" y="2721"/>
                      </a:lnTo>
                      <a:lnTo>
                        <a:pt x="3247" y="2643"/>
                      </a:lnTo>
                      <a:lnTo>
                        <a:pt x="3259" y="2565"/>
                      </a:lnTo>
                      <a:lnTo>
                        <a:pt x="3271" y="2482"/>
                      </a:lnTo>
                      <a:lnTo>
                        <a:pt x="3271" y="2398"/>
                      </a:lnTo>
                      <a:lnTo>
                        <a:pt x="3265" y="2302"/>
                      </a:lnTo>
                      <a:lnTo>
                        <a:pt x="3253" y="2206"/>
                      </a:lnTo>
                      <a:lnTo>
                        <a:pt x="3235" y="2110"/>
                      </a:lnTo>
                      <a:lnTo>
                        <a:pt x="3211" y="2008"/>
                      </a:lnTo>
                      <a:lnTo>
                        <a:pt x="3175" y="1906"/>
                      </a:lnTo>
                      <a:lnTo>
                        <a:pt x="3139" y="1804"/>
                      </a:lnTo>
                      <a:lnTo>
                        <a:pt x="3091" y="1702"/>
                      </a:lnTo>
                      <a:lnTo>
                        <a:pt x="3038" y="1594"/>
                      </a:lnTo>
                      <a:lnTo>
                        <a:pt x="2918" y="1391"/>
                      </a:lnTo>
                      <a:lnTo>
                        <a:pt x="2775" y="1181"/>
                      </a:lnTo>
                      <a:lnTo>
                        <a:pt x="2613" y="983"/>
                      </a:lnTo>
                      <a:lnTo>
                        <a:pt x="2428" y="791"/>
                      </a:lnTo>
                      <a:lnTo>
                        <a:pt x="2278" y="653"/>
                      </a:lnTo>
                      <a:lnTo>
                        <a:pt x="2123" y="527"/>
                      </a:lnTo>
                      <a:lnTo>
                        <a:pt x="1967" y="419"/>
                      </a:lnTo>
                      <a:lnTo>
                        <a:pt x="1806" y="318"/>
                      </a:lnTo>
                      <a:lnTo>
                        <a:pt x="1650" y="234"/>
                      </a:lnTo>
                      <a:lnTo>
                        <a:pt x="1489" y="156"/>
                      </a:lnTo>
                      <a:lnTo>
                        <a:pt x="1334" y="96"/>
                      </a:lnTo>
                      <a:lnTo>
                        <a:pt x="1184" y="54"/>
                      </a:lnTo>
                      <a:lnTo>
                        <a:pt x="1035" y="18"/>
                      </a:lnTo>
                      <a:lnTo>
                        <a:pt x="891" y="0"/>
                      </a:lnTo>
                      <a:lnTo>
                        <a:pt x="754" y="0"/>
                      </a:lnTo>
                      <a:lnTo>
                        <a:pt x="622" y="12"/>
                      </a:lnTo>
                      <a:lnTo>
                        <a:pt x="502" y="36"/>
                      </a:lnTo>
                      <a:lnTo>
                        <a:pt x="395" y="78"/>
                      </a:lnTo>
                      <a:lnTo>
                        <a:pt x="293" y="138"/>
                      </a:lnTo>
                      <a:lnTo>
                        <a:pt x="204" y="210"/>
                      </a:lnTo>
                      <a:lnTo>
                        <a:pt x="156" y="264"/>
                      </a:lnTo>
                      <a:lnTo>
                        <a:pt x="114" y="324"/>
                      </a:lnTo>
                      <a:lnTo>
                        <a:pt x="78" y="389"/>
                      </a:lnTo>
                      <a:lnTo>
                        <a:pt x="48" y="461"/>
                      </a:lnTo>
                      <a:lnTo>
                        <a:pt x="30" y="533"/>
                      </a:lnTo>
                      <a:lnTo>
                        <a:pt x="12" y="611"/>
                      </a:lnTo>
                      <a:lnTo>
                        <a:pt x="6" y="695"/>
                      </a:lnTo>
                      <a:lnTo>
                        <a:pt x="0" y="779"/>
                      </a:lnTo>
                      <a:lnTo>
                        <a:pt x="6" y="875"/>
                      </a:lnTo>
                      <a:lnTo>
                        <a:pt x="18" y="971"/>
                      </a:lnTo>
                      <a:lnTo>
                        <a:pt x="36" y="1067"/>
                      </a:lnTo>
                      <a:lnTo>
                        <a:pt x="60" y="1169"/>
                      </a:lnTo>
                      <a:lnTo>
                        <a:pt x="96" y="1271"/>
                      </a:lnTo>
                      <a:lnTo>
                        <a:pt x="132" y="1373"/>
                      </a:lnTo>
                      <a:lnTo>
                        <a:pt x="180" y="1474"/>
                      </a:lnTo>
                      <a:lnTo>
                        <a:pt x="233" y="1582"/>
                      </a:lnTo>
                      <a:lnTo>
                        <a:pt x="287" y="1684"/>
                      </a:lnTo>
                      <a:lnTo>
                        <a:pt x="353" y="1786"/>
                      </a:lnTo>
                      <a:lnTo>
                        <a:pt x="496" y="1990"/>
                      </a:lnTo>
                      <a:lnTo>
                        <a:pt x="664" y="2188"/>
                      </a:lnTo>
                      <a:lnTo>
                        <a:pt x="849" y="2380"/>
                      </a:lnTo>
                      <a:lnTo>
                        <a:pt x="981" y="2500"/>
                      </a:lnTo>
                      <a:lnTo>
                        <a:pt x="1112" y="2607"/>
                      </a:lnTo>
                      <a:lnTo>
                        <a:pt x="1244" y="2709"/>
                      </a:lnTo>
                      <a:lnTo>
                        <a:pt x="1381" y="2805"/>
                      </a:lnTo>
                      <a:lnTo>
                        <a:pt x="1519" y="2889"/>
                      </a:lnTo>
                      <a:lnTo>
                        <a:pt x="1656" y="2961"/>
                      </a:lnTo>
                      <a:lnTo>
                        <a:pt x="1788" y="3021"/>
                      </a:lnTo>
                      <a:lnTo>
                        <a:pt x="1926" y="3075"/>
                      </a:lnTo>
                      <a:lnTo>
                        <a:pt x="1937" y="3075"/>
                      </a:lnTo>
                      <a:lnTo>
                        <a:pt x="1800" y="3021"/>
                      </a:lnTo>
                      <a:lnTo>
                        <a:pt x="1662" y="2961"/>
                      </a:lnTo>
                      <a:lnTo>
                        <a:pt x="1525" y="2889"/>
                      </a:lnTo>
                      <a:lnTo>
                        <a:pt x="1387" y="2805"/>
                      </a:lnTo>
                      <a:lnTo>
                        <a:pt x="1250" y="2709"/>
                      </a:lnTo>
                      <a:lnTo>
                        <a:pt x="1118" y="2607"/>
                      </a:lnTo>
                      <a:lnTo>
                        <a:pt x="981" y="2500"/>
                      </a:lnTo>
                      <a:lnTo>
                        <a:pt x="849" y="2380"/>
                      </a:lnTo>
                      <a:lnTo>
                        <a:pt x="849" y="23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grpSp>
              <p:nvGrpSpPr>
                <p:cNvPr id="22534" name="Group 6"/>
                <p:cNvGrpSpPr>
                  <a:grpSpLocks/>
                </p:cNvGrpSpPr>
                <p:nvPr userDrawn="1"/>
              </p:nvGrpSpPr>
              <p:grpSpPr bwMode="auto">
                <a:xfrm>
                  <a:off x="0" y="522"/>
                  <a:ext cx="4751" cy="3794"/>
                  <a:chOff x="0" y="522"/>
                  <a:chExt cx="4751" cy="3794"/>
                </a:xfrm>
              </p:grpSpPr>
              <p:sp>
                <p:nvSpPr>
                  <p:cNvPr id="22535" name="Freeform 7"/>
                  <p:cNvSpPr>
                    <a:spLocks/>
                  </p:cNvSpPr>
                  <p:nvPr userDrawn="1"/>
                </p:nvSpPr>
                <p:spPr bwMode="hidden">
                  <a:xfrm>
                    <a:off x="400" y="815"/>
                    <a:ext cx="3964" cy="3501"/>
                  </a:xfrm>
                  <a:custGeom>
                    <a:avLst/>
                    <a:gdLst>
                      <a:gd name="T0" fmla="*/ 3946 w 3952"/>
                      <a:gd name="T1" fmla="*/ 2860 h 3501"/>
                      <a:gd name="T2" fmla="*/ 3910 w 3952"/>
                      <a:gd name="T3" fmla="*/ 2614 h 3501"/>
                      <a:gd name="T4" fmla="*/ 3839 w 3952"/>
                      <a:gd name="T5" fmla="*/ 2368 h 3501"/>
                      <a:gd name="T6" fmla="*/ 3731 w 3952"/>
                      <a:gd name="T7" fmla="*/ 2110 h 3501"/>
                      <a:gd name="T8" fmla="*/ 3593 w 3952"/>
                      <a:gd name="T9" fmla="*/ 1853 h 3501"/>
                      <a:gd name="T10" fmla="*/ 3432 w 3952"/>
                      <a:gd name="T11" fmla="*/ 1595 h 3501"/>
                      <a:gd name="T12" fmla="*/ 3241 w 3952"/>
                      <a:gd name="T13" fmla="*/ 1343 h 3501"/>
                      <a:gd name="T14" fmla="*/ 3025 w 3952"/>
                      <a:gd name="T15" fmla="*/ 1103 h 3501"/>
                      <a:gd name="T16" fmla="*/ 2721 w 3952"/>
                      <a:gd name="T17" fmla="*/ 815 h 3501"/>
                      <a:gd name="T18" fmla="*/ 2332 w 3952"/>
                      <a:gd name="T19" fmla="*/ 522 h 3501"/>
                      <a:gd name="T20" fmla="*/ 1943 w 3952"/>
                      <a:gd name="T21" fmla="*/ 288 h 3501"/>
                      <a:gd name="T22" fmla="*/ 1555 w 3952"/>
                      <a:gd name="T23" fmla="*/ 126 h 3501"/>
                      <a:gd name="T24" fmla="*/ 1184 w 3952"/>
                      <a:gd name="T25" fmla="*/ 24 h 3501"/>
                      <a:gd name="T26" fmla="*/ 837 w 3952"/>
                      <a:gd name="T27" fmla="*/ 0 h 3501"/>
                      <a:gd name="T28" fmla="*/ 526 w 3952"/>
                      <a:gd name="T29" fmla="*/ 48 h 3501"/>
                      <a:gd name="T30" fmla="*/ 263 w 3952"/>
                      <a:gd name="T31" fmla="*/ 174 h 3501"/>
                      <a:gd name="T32" fmla="*/ 114 w 3952"/>
                      <a:gd name="T33" fmla="*/ 312 h 3501"/>
                      <a:gd name="T34" fmla="*/ 0 w 3952"/>
                      <a:gd name="T35" fmla="*/ 486 h 3501"/>
                      <a:gd name="T36" fmla="*/ 72 w 3952"/>
                      <a:gd name="T37" fmla="*/ 372 h 3501"/>
                      <a:gd name="T38" fmla="*/ 269 w 3952"/>
                      <a:gd name="T39" fmla="*/ 174 h 3501"/>
                      <a:gd name="T40" fmla="*/ 526 w 3952"/>
                      <a:gd name="T41" fmla="*/ 48 h 3501"/>
                      <a:gd name="T42" fmla="*/ 837 w 3952"/>
                      <a:gd name="T43" fmla="*/ 6 h 3501"/>
                      <a:gd name="T44" fmla="*/ 1184 w 3952"/>
                      <a:gd name="T45" fmla="*/ 30 h 3501"/>
                      <a:gd name="T46" fmla="*/ 1555 w 3952"/>
                      <a:gd name="T47" fmla="*/ 132 h 3501"/>
                      <a:gd name="T48" fmla="*/ 1943 w 3952"/>
                      <a:gd name="T49" fmla="*/ 294 h 3501"/>
                      <a:gd name="T50" fmla="*/ 2332 w 3952"/>
                      <a:gd name="T51" fmla="*/ 528 h 3501"/>
                      <a:gd name="T52" fmla="*/ 2715 w 3952"/>
                      <a:gd name="T53" fmla="*/ 821 h 3501"/>
                      <a:gd name="T54" fmla="*/ 3127 w 3952"/>
                      <a:gd name="T55" fmla="*/ 1223 h 3501"/>
                      <a:gd name="T56" fmla="*/ 3336 w 3952"/>
                      <a:gd name="T57" fmla="*/ 1469 h 3501"/>
                      <a:gd name="T58" fmla="*/ 3510 w 3952"/>
                      <a:gd name="T59" fmla="*/ 1727 h 3501"/>
                      <a:gd name="T60" fmla="*/ 3665 w 3952"/>
                      <a:gd name="T61" fmla="*/ 1984 h 3501"/>
                      <a:gd name="T62" fmla="*/ 3785 w 3952"/>
                      <a:gd name="T63" fmla="*/ 2236 h 3501"/>
                      <a:gd name="T64" fmla="*/ 3875 w 3952"/>
                      <a:gd name="T65" fmla="*/ 2494 h 3501"/>
                      <a:gd name="T66" fmla="*/ 3934 w 3952"/>
                      <a:gd name="T67" fmla="*/ 2740 h 3501"/>
                      <a:gd name="T68" fmla="*/ 3952 w 3952"/>
                      <a:gd name="T69" fmla="*/ 2973 h 3501"/>
                      <a:gd name="T70" fmla="*/ 3922 w 3952"/>
                      <a:gd name="T71" fmla="*/ 3255 h 3501"/>
                      <a:gd name="T72" fmla="*/ 3833 w 3952"/>
                      <a:gd name="T73" fmla="*/ 3501 h 3501"/>
                      <a:gd name="T74" fmla="*/ 3886 w 3952"/>
                      <a:gd name="T75" fmla="*/ 3387 h 3501"/>
                      <a:gd name="T76" fmla="*/ 3946 w 3952"/>
                      <a:gd name="T77" fmla="*/ 3123 h 3501"/>
                      <a:gd name="T78" fmla="*/ 3952 w 3952"/>
                      <a:gd name="T79" fmla="*/ 2973 h 350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</a:cxnLst>
                    <a:rect l="0" t="0" r="r" b="b"/>
                    <a:pathLst>
                      <a:path w="3952" h="3501">
                        <a:moveTo>
                          <a:pt x="3952" y="2973"/>
                        </a:moveTo>
                        <a:lnTo>
                          <a:pt x="3946" y="2860"/>
                        </a:lnTo>
                        <a:lnTo>
                          <a:pt x="3934" y="2740"/>
                        </a:lnTo>
                        <a:lnTo>
                          <a:pt x="3910" y="2614"/>
                        </a:lnTo>
                        <a:lnTo>
                          <a:pt x="3875" y="2494"/>
                        </a:lnTo>
                        <a:lnTo>
                          <a:pt x="3839" y="2368"/>
                        </a:lnTo>
                        <a:lnTo>
                          <a:pt x="3785" y="2236"/>
                        </a:lnTo>
                        <a:lnTo>
                          <a:pt x="3731" y="2110"/>
                        </a:lnTo>
                        <a:lnTo>
                          <a:pt x="3665" y="1978"/>
                        </a:lnTo>
                        <a:lnTo>
                          <a:pt x="3593" y="1853"/>
                        </a:lnTo>
                        <a:lnTo>
                          <a:pt x="3516" y="1721"/>
                        </a:lnTo>
                        <a:lnTo>
                          <a:pt x="3432" y="1595"/>
                        </a:lnTo>
                        <a:lnTo>
                          <a:pt x="3336" y="1469"/>
                        </a:lnTo>
                        <a:lnTo>
                          <a:pt x="3241" y="1343"/>
                        </a:lnTo>
                        <a:lnTo>
                          <a:pt x="3133" y="1223"/>
                        </a:lnTo>
                        <a:lnTo>
                          <a:pt x="3025" y="1103"/>
                        </a:lnTo>
                        <a:lnTo>
                          <a:pt x="2906" y="983"/>
                        </a:lnTo>
                        <a:lnTo>
                          <a:pt x="2721" y="815"/>
                        </a:lnTo>
                        <a:lnTo>
                          <a:pt x="2529" y="660"/>
                        </a:lnTo>
                        <a:lnTo>
                          <a:pt x="2332" y="522"/>
                        </a:lnTo>
                        <a:lnTo>
                          <a:pt x="2141" y="396"/>
                        </a:lnTo>
                        <a:lnTo>
                          <a:pt x="1943" y="288"/>
                        </a:lnTo>
                        <a:lnTo>
                          <a:pt x="1746" y="198"/>
                        </a:lnTo>
                        <a:lnTo>
                          <a:pt x="1555" y="126"/>
                        </a:lnTo>
                        <a:lnTo>
                          <a:pt x="1363" y="66"/>
                        </a:lnTo>
                        <a:lnTo>
                          <a:pt x="1184" y="24"/>
                        </a:lnTo>
                        <a:lnTo>
                          <a:pt x="1005" y="6"/>
                        </a:lnTo>
                        <a:lnTo>
                          <a:pt x="837" y="0"/>
                        </a:lnTo>
                        <a:lnTo>
                          <a:pt x="676" y="12"/>
                        </a:lnTo>
                        <a:lnTo>
                          <a:pt x="526" y="48"/>
                        </a:lnTo>
                        <a:lnTo>
                          <a:pt x="389" y="102"/>
                        </a:lnTo>
                        <a:lnTo>
                          <a:pt x="263" y="174"/>
                        </a:lnTo>
                        <a:lnTo>
                          <a:pt x="155" y="264"/>
                        </a:lnTo>
                        <a:lnTo>
                          <a:pt x="114" y="312"/>
                        </a:lnTo>
                        <a:lnTo>
                          <a:pt x="72" y="366"/>
                        </a:lnTo>
                        <a:lnTo>
                          <a:pt x="0" y="486"/>
                        </a:lnTo>
                        <a:lnTo>
                          <a:pt x="0" y="498"/>
                        </a:lnTo>
                        <a:lnTo>
                          <a:pt x="72" y="372"/>
                        </a:lnTo>
                        <a:lnTo>
                          <a:pt x="161" y="264"/>
                        </a:lnTo>
                        <a:lnTo>
                          <a:pt x="269" y="174"/>
                        </a:lnTo>
                        <a:lnTo>
                          <a:pt x="395" y="102"/>
                        </a:lnTo>
                        <a:lnTo>
                          <a:pt x="526" y="48"/>
                        </a:lnTo>
                        <a:lnTo>
                          <a:pt x="676" y="18"/>
                        </a:lnTo>
                        <a:lnTo>
                          <a:pt x="837" y="6"/>
                        </a:lnTo>
                        <a:lnTo>
                          <a:pt x="1005" y="6"/>
                        </a:lnTo>
                        <a:lnTo>
                          <a:pt x="1184" y="30"/>
                        </a:lnTo>
                        <a:lnTo>
                          <a:pt x="1363" y="72"/>
                        </a:lnTo>
                        <a:lnTo>
                          <a:pt x="1555" y="132"/>
                        </a:lnTo>
                        <a:lnTo>
                          <a:pt x="1746" y="204"/>
                        </a:lnTo>
                        <a:lnTo>
                          <a:pt x="1943" y="294"/>
                        </a:lnTo>
                        <a:lnTo>
                          <a:pt x="2135" y="402"/>
                        </a:lnTo>
                        <a:lnTo>
                          <a:pt x="2332" y="528"/>
                        </a:lnTo>
                        <a:lnTo>
                          <a:pt x="2523" y="666"/>
                        </a:lnTo>
                        <a:lnTo>
                          <a:pt x="2715" y="821"/>
                        </a:lnTo>
                        <a:lnTo>
                          <a:pt x="2900" y="989"/>
                        </a:lnTo>
                        <a:lnTo>
                          <a:pt x="3127" y="1223"/>
                        </a:lnTo>
                        <a:lnTo>
                          <a:pt x="3235" y="1349"/>
                        </a:lnTo>
                        <a:lnTo>
                          <a:pt x="3336" y="1469"/>
                        </a:lnTo>
                        <a:lnTo>
                          <a:pt x="3426" y="1595"/>
                        </a:lnTo>
                        <a:lnTo>
                          <a:pt x="3510" y="1727"/>
                        </a:lnTo>
                        <a:lnTo>
                          <a:pt x="3593" y="1853"/>
                        </a:lnTo>
                        <a:lnTo>
                          <a:pt x="3665" y="1984"/>
                        </a:lnTo>
                        <a:lnTo>
                          <a:pt x="3731" y="2110"/>
                        </a:lnTo>
                        <a:lnTo>
                          <a:pt x="3785" y="2236"/>
                        </a:lnTo>
                        <a:lnTo>
                          <a:pt x="3833" y="2368"/>
                        </a:lnTo>
                        <a:lnTo>
                          <a:pt x="3875" y="2494"/>
                        </a:lnTo>
                        <a:lnTo>
                          <a:pt x="3910" y="2614"/>
                        </a:lnTo>
                        <a:lnTo>
                          <a:pt x="3934" y="2740"/>
                        </a:lnTo>
                        <a:lnTo>
                          <a:pt x="3946" y="2860"/>
                        </a:lnTo>
                        <a:lnTo>
                          <a:pt x="3952" y="2973"/>
                        </a:lnTo>
                        <a:lnTo>
                          <a:pt x="3946" y="3123"/>
                        </a:lnTo>
                        <a:lnTo>
                          <a:pt x="3922" y="3255"/>
                        </a:lnTo>
                        <a:lnTo>
                          <a:pt x="3886" y="3387"/>
                        </a:lnTo>
                        <a:lnTo>
                          <a:pt x="3833" y="3501"/>
                        </a:lnTo>
                        <a:lnTo>
                          <a:pt x="3833" y="3501"/>
                        </a:lnTo>
                        <a:lnTo>
                          <a:pt x="3886" y="3387"/>
                        </a:lnTo>
                        <a:lnTo>
                          <a:pt x="3928" y="3255"/>
                        </a:lnTo>
                        <a:lnTo>
                          <a:pt x="3946" y="3123"/>
                        </a:lnTo>
                        <a:lnTo>
                          <a:pt x="3952" y="2973"/>
                        </a:lnTo>
                        <a:lnTo>
                          <a:pt x="3952" y="2973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22536" name="Freeform 8"/>
                  <p:cNvSpPr>
                    <a:spLocks/>
                  </p:cNvSpPr>
                  <p:nvPr userDrawn="1"/>
                </p:nvSpPr>
                <p:spPr bwMode="hidden">
                  <a:xfrm>
                    <a:off x="406" y="953"/>
                    <a:ext cx="3803" cy="3363"/>
                  </a:xfrm>
                  <a:custGeom>
                    <a:avLst/>
                    <a:gdLst>
                      <a:gd name="T0" fmla="*/ 676 w 3791"/>
                      <a:gd name="T1" fmla="*/ 2416 h 3363"/>
                      <a:gd name="T2" fmla="*/ 419 w 3791"/>
                      <a:gd name="T3" fmla="*/ 2062 h 3363"/>
                      <a:gd name="T4" fmla="*/ 215 w 3791"/>
                      <a:gd name="T5" fmla="*/ 1703 h 3363"/>
                      <a:gd name="T6" fmla="*/ 78 w 3791"/>
                      <a:gd name="T7" fmla="*/ 1343 h 3363"/>
                      <a:gd name="T8" fmla="*/ 12 w 3791"/>
                      <a:gd name="T9" fmla="*/ 1001 h 3363"/>
                      <a:gd name="T10" fmla="*/ 18 w 3791"/>
                      <a:gd name="T11" fmla="*/ 701 h 3363"/>
                      <a:gd name="T12" fmla="*/ 96 w 3791"/>
                      <a:gd name="T13" fmla="*/ 450 h 3363"/>
                      <a:gd name="T14" fmla="*/ 239 w 3791"/>
                      <a:gd name="T15" fmla="*/ 246 h 3363"/>
                      <a:gd name="T16" fmla="*/ 580 w 3791"/>
                      <a:gd name="T17" fmla="*/ 48 h 3363"/>
                      <a:gd name="T18" fmla="*/ 1028 w 3791"/>
                      <a:gd name="T19" fmla="*/ 6 h 3363"/>
                      <a:gd name="T20" fmla="*/ 1543 w 3791"/>
                      <a:gd name="T21" fmla="*/ 120 h 3363"/>
                      <a:gd name="T22" fmla="*/ 2087 w 3791"/>
                      <a:gd name="T23" fmla="*/ 378 h 3363"/>
                      <a:gd name="T24" fmla="*/ 2631 w 3791"/>
                      <a:gd name="T25" fmla="*/ 773 h 3363"/>
                      <a:gd name="T26" fmla="*/ 3115 w 3791"/>
                      <a:gd name="T27" fmla="*/ 1265 h 3363"/>
                      <a:gd name="T28" fmla="*/ 3378 w 3791"/>
                      <a:gd name="T29" fmla="*/ 1625 h 3363"/>
                      <a:gd name="T30" fmla="*/ 3582 w 3791"/>
                      <a:gd name="T31" fmla="*/ 1984 h 3363"/>
                      <a:gd name="T32" fmla="*/ 3719 w 3791"/>
                      <a:gd name="T33" fmla="*/ 2344 h 3363"/>
                      <a:gd name="T34" fmla="*/ 3785 w 3791"/>
                      <a:gd name="T35" fmla="*/ 2686 h 3363"/>
                      <a:gd name="T36" fmla="*/ 3749 w 3791"/>
                      <a:gd name="T37" fmla="*/ 3105 h 3363"/>
                      <a:gd name="T38" fmla="*/ 3629 w 3791"/>
                      <a:gd name="T39" fmla="*/ 3363 h 3363"/>
                      <a:gd name="T40" fmla="*/ 3779 w 3791"/>
                      <a:gd name="T41" fmla="*/ 2967 h 3363"/>
                      <a:gd name="T42" fmla="*/ 3791 w 3791"/>
                      <a:gd name="T43" fmla="*/ 2794 h 3363"/>
                      <a:gd name="T44" fmla="*/ 3749 w 3791"/>
                      <a:gd name="T45" fmla="*/ 2458 h 3363"/>
                      <a:gd name="T46" fmla="*/ 3635 w 3791"/>
                      <a:gd name="T47" fmla="*/ 2104 h 3363"/>
                      <a:gd name="T48" fmla="*/ 3456 w 3791"/>
                      <a:gd name="T49" fmla="*/ 1739 h 3363"/>
                      <a:gd name="T50" fmla="*/ 3211 w 3791"/>
                      <a:gd name="T51" fmla="*/ 1385 h 3363"/>
                      <a:gd name="T52" fmla="*/ 2804 w 3791"/>
                      <a:gd name="T53" fmla="*/ 929 h 3363"/>
                      <a:gd name="T54" fmla="*/ 2272 w 3791"/>
                      <a:gd name="T55" fmla="*/ 492 h 3363"/>
                      <a:gd name="T56" fmla="*/ 1722 w 3791"/>
                      <a:gd name="T57" fmla="*/ 192 h 3363"/>
                      <a:gd name="T58" fmla="*/ 1190 w 3791"/>
                      <a:gd name="T59" fmla="*/ 24 h 3363"/>
                      <a:gd name="T60" fmla="*/ 717 w 3791"/>
                      <a:gd name="T61" fmla="*/ 12 h 3363"/>
                      <a:gd name="T62" fmla="*/ 335 w 3791"/>
                      <a:gd name="T63" fmla="*/ 162 h 3363"/>
                      <a:gd name="T64" fmla="*/ 132 w 3791"/>
                      <a:gd name="T65" fmla="*/ 378 h 3363"/>
                      <a:gd name="T66" fmla="*/ 36 w 3791"/>
                      <a:gd name="T67" fmla="*/ 612 h 3363"/>
                      <a:gd name="T68" fmla="*/ 0 w 3791"/>
                      <a:gd name="T69" fmla="*/ 893 h 3363"/>
                      <a:gd name="T70" fmla="*/ 42 w 3791"/>
                      <a:gd name="T71" fmla="*/ 1229 h 3363"/>
                      <a:gd name="T72" fmla="*/ 161 w 3791"/>
                      <a:gd name="T73" fmla="*/ 1583 h 3363"/>
                      <a:gd name="T74" fmla="*/ 341 w 3791"/>
                      <a:gd name="T75" fmla="*/ 1942 h 3363"/>
                      <a:gd name="T76" fmla="*/ 580 w 3791"/>
                      <a:gd name="T77" fmla="*/ 2302 h 3363"/>
                      <a:gd name="T78" fmla="*/ 987 w 3791"/>
                      <a:gd name="T79" fmla="*/ 2758 h 3363"/>
                      <a:gd name="T80" fmla="*/ 1596 w 3791"/>
                      <a:gd name="T81" fmla="*/ 3237 h 3363"/>
                      <a:gd name="T82" fmla="*/ 1596 w 3791"/>
                      <a:gd name="T83" fmla="*/ 3237 h 3363"/>
                      <a:gd name="T84" fmla="*/ 993 w 3791"/>
                      <a:gd name="T85" fmla="*/ 2758 h 336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</a:cxnLst>
                    <a:rect l="0" t="0" r="r" b="b"/>
                    <a:pathLst>
                      <a:path w="3791" h="3363">
                        <a:moveTo>
                          <a:pt x="993" y="2758"/>
                        </a:moveTo>
                        <a:lnTo>
                          <a:pt x="777" y="2536"/>
                        </a:lnTo>
                        <a:lnTo>
                          <a:pt x="676" y="2416"/>
                        </a:lnTo>
                        <a:lnTo>
                          <a:pt x="586" y="2302"/>
                        </a:lnTo>
                        <a:lnTo>
                          <a:pt x="496" y="2182"/>
                        </a:lnTo>
                        <a:lnTo>
                          <a:pt x="419" y="2062"/>
                        </a:lnTo>
                        <a:lnTo>
                          <a:pt x="341" y="1942"/>
                        </a:lnTo>
                        <a:lnTo>
                          <a:pt x="275" y="1822"/>
                        </a:lnTo>
                        <a:lnTo>
                          <a:pt x="215" y="1703"/>
                        </a:lnTo>
                        <a:lnTo>
                          <a:pt x="161" y="1583"/>
                        </a:lnTo>
                        <a:lnTo>
                          <a:pt x="114" y="1463"/>
                        </a:lnTo>
                        <a:lnTo>
                          <a:pt x="78" y="1343"/>
                        </a:lnTo>
                        <a:lnTo>
                          <a:pt x="48" y="1229"/>
                        </a:lnTo>
                        <a:lnTo>
                          <a:pt x="24" y="1115"/>
                        </a:lnTo>
                        <a:lnTo>
                          <a:pt x="12" y="1001"/>
                        </a:lnTo>
                        <a:lnTo>
                          <a:pt x="6" y="893"/>
                        </a:lnTo>
                        <a:lnTo>
                          <a:pt x="12" y="797"/>
                        </a:lnTo>
                        <a:lnTo>
                          <a:pt x="18" y="701"/>
                        </a:lnTo>
                        <a:lnTo>
                          <a:pt x="42" y="612"/>
                        </a:lnTo>
                        <a:lnTo>
                          <a:pt x="66" y="528"/>
                        </a:lnTo>
                        <a:lnTo>
                          <a:pt x="96" y="450"/>
                        </a:lnTo>
                        <a:lnTo>
                          <a:pt x="138" y="378"/>
                        </a:lnTo>
                        <a:lnTo>
                          <a:pt x="185" y="306"/>
                        </a:lnTo>
                        <a:lnTo>
                          <a:pt x="239" y="246"/>
                        </a:lnTo>
                        <a:lnTo>
                          <a:pt x="341" y="162"/>
                        </a:lnTo>
                        <a:lnTo>
                          <a:pt x="454" y="96"/>
                        </a:lnTo>
                        <a:lnTo>
                          <a:pt x="580" y="48"/>
                        </a:lnTo>
                        <a:lnTo>
                          <a:pt x="723" y="18"/>
                        </a:lnTo>
                        <a:lnTo>
                          <a:pt x="867" y="6"/>
                        </a:lnTo>
                        <a:lnTo>
                          <a:pt x="1028" y="6"/>
                        </a:lnTo>
                        <a:lnTo>
                          <a:pt x="1196" y="30"/>
                        </a:lnTo>
                        <a:lnTo>
                          <a:pt x="1363" y="66"/>
                        </a:lnTo>
                        <a:lnTo>
                          <a:pt x="1543" y="120"/>
                        </a:lnTo>
                        <a:lnTo>
                          <a:pt x="1722" y="192"/>
                        </a:lnTo>
                        <a:lnTo>
                          <a:pt x="1901" y="282"/>
                        </a:lnTo>
                        <a:lnTo>
                          <a:pt x="2087" y="378"/>
                        </a:lnTo>
                        <a:lnTo>
                          <a:pt x="2272" y="498"/>
                        </a:lnTo>
                        <a:lnTo>
                          <a:pt x="2451" y="624"/>
                        </a:lnTo>
                        <a:lnTo>
                          <a:pt x="2631" y="773"/>
                        </a:lnTo>
                        <a:lnTo>
                          <a:pt x="2804" y="929"/>
                        </a:lnTo>
                        <a:lnTo>
                          <a:pt x="3019" y="1151"/>
                        </a:lnTo>
                        <a:lnTo>
                          <a:pt x="3115" y="1265"/>
                        </a:lnTo>
                        <a:lnTo>
                          <a:pt x="3211" y="1385"/>
                        </a:lnTo>
                        <a:lnTo>
                          <a:pt x="3295" y="1505"/>
                        </a:lnTo>
                        <a:lnTo>
                          <a:pt x="3378" y="1625"/>
                        </a:lnTo>
                        <a:lnTo>
                          <a:pt x="3450" y="1745"/>
                        </a:lnTo>
                        <a:lnTo>
                          <a:pt x="3522" y="1864"/>
                        </a:lnTo>
                        <a:lnTo>
                          <a:pt x="3582" y="1984"/>
                        </a:lnTo>
                        <a:lnTo>
                          <a:pt x="3635" y="2104"/>
                        </a:lnTo>
                        <a:lnTo>
                          <a:pt x="3677" y="2224"/>
                        </a:lnTo>
                        <a:lnTo>
                          <a:pt x="3719" y="2344"/>
                        </a:lnTo>
                        <a:lnTo>
                          <a:pt x="3749" y="2458"/>
                        </a:lnTo>
                        <a:lnTo>
                          <a:pt x="3773" y="2572"/>
                        </a:lnTo>
                        <a:lnTo>
                          <a:pt x="3785" y="2686"/>
                        </a:lnTo>
                        <a:lnTo>
                          <a:pt x="3791" y="2794"/>
                        </a:lnTo>
                        <a:lnTo>
                          <a:pt x="3779" y="2955"/>
                        </a:lnTo>
                        <a:lnTo>
                          <a:pt x="3749" y="3105"/>
                        </a:lnTo>
                        <a:lnTo>
                          <a:pt x="3695" y="3243"/>
                        </a:lnTo>
                        <a:lnTo>
                          <a:pt x="3623" y="3363"/>
                        </a:lnTo>
                        <a:lnTo>
                          <a:pt x="3629" y="3363"/>
                        </a:lnTo>
                        <a:lnTo>
                          <a:pt x="3701" y="3243"/>
                        </a:lnTo>
                        <a:lnTo>
                          <a:pt x="3749" y="3111"/>
                        </a:lnTo>
                        <a:lnTo>
                          <a:pt x="3779" y="2967"/>
                        </a:lnTo>
                        <a:lnTo>
                          <a:pt x="3791" y="2806"/>
                        </a:lnTo>
                        <a:lnTo>
                          <a:pt x="3791" y="2800"/>
                        </a:lnTo>
                        <a:lnTo>
                          <a:pt x="3791" y="2794"/>
                        </a:lnTo>
                        <a:lnTo>
                          <a:pt x="3785" y="2686"/>
                        </a:lnTo>
                        <a:lnTo>
                          <a:pt x="3773" y="2572"/>
                        </a:lnTo>
                        <a:lnTo>
                          <a:pt x="3749" y="2458"/>
                        </a:lnTo>
                        <a:lnTo>
                          <a:pt x="3719" y="2338"/>
                        </a:lnTo>
                        <a:lnTo>
                          <a:pt x="3683" y="2224"/>
                        </a:lnTo>
                        <a:lnTo>
                          <a:pt x="3635" y="2104"/>
                        </a:lnTo>
                        <a:lnTo>
                          <a:pt x="3582" y="1984"/>
                        </a:lnTo>
                        <a:lnTo>
                          <a:pt x="3522" y="1864"/>
                        </a:lnTo>
                        <a:lnTo>
                          <a:pt x="3456" y="1739"/>
                        </a:lnTo>
                        <a:lnTo>
                          <a:pt x="3378" y="1619"/>
                        </a:lnTo>
                        <a:lnTo>
                          <a:pt x="3300" y="1499"/>
                        </a:lnTo>
                        <a:lnTo>
                          <a:pt x="3211" y="1385"/>
                        </a:lnTo>
                        <a:lnTo>
                          <a:pt x="3121" y="1265"/>
                        </a:lnTo>
                        <a:lnTo>
                          <a:pt x="3019" y="1151"/>
                        </a:lnTo>
                        <a:lnTo>
                          <a:pt x="2804" y="929"/>
                        </a:lnTo>
                        <a:lnTo>
                          <a:pt x="2631" y="767"/>
                        </a:lnTo>
                        <a:lnTo>
                          <a:pt x="2451" y="624"/>
                        </a:lnTo>
                        <a:lnTo>
                          <a:pt x="2272" y="492"/>
                        </a:lnTo>
                        <a:lnTo>
                          <a:pt x="2087" y="378"/>
                        </a:lnTo>
                        <a:lnTo>
                          <a:pt x="1901" y="276"/>
                        </a:lnTo>
                        <a:lnTo>
                          <a:pt x="1722" y="192"/>
                        </a:lnTo>
                        <a:lnTo>
                          <a:pt x="1543" y="120"/>
                        </a:lnTo>
                        <a:lnTo>
                          <a:pt x="1363" y="66"/>
                        </a:lnTo>
                        <a:lnTo>
                          <a:pt x="1190" y="24"/>
                        </a:lnTo>
                        <a:lnTo>
                          <a:pt x="1028" y="6"/>
                        </a:lnTo>
                        <a:lnTo>
                          <a:pt x="867" y="0"/>
                        </a:lnTo>
                        <a:lnTo>
                          <a:pt x="717" y="12"/>
                        </a:lnTo>
                        <a:lnTo>
                          <a:pt x="580" y="42"/>
                        </a:lnTo>
                        <a:lnTo>
                          <a:pt x="448" y="90"/>
                        </a:lnTo>
                        <a:lnTo>
                          <a:pt x="335" y="162"/>
                        </a:lnTo>
                        <a:lnTo>
                          <a:pt x="233" y="246"/>
                        </a:lnTo>
                        <a:lnTo>
                          <a:pt x="179" y="306"/>
                        </a:lnTo>
                        <a:lnTo>
                          <a:pt x="132" y="378"/>
                        </a:lnTo>
                        <a:lnTo>
                          <a:pt x="90" y="450"/>
                        </a:lnTo>
                        <a:lnTo>
                          <a:pt x="60" y="528"/>
                        </a:lnTo>
                        <a:lnTo>
                          <a:pt x="36" y="612"/>
                        </a:lnTo>
                        <a:lnTo>
                          <a:pt x="12" y="701"/>
                        </a:lnTo>
                        <a:lnTo>
                          <a:pt x="6" y="797"/>
                        </a:lnTo>
                        <a:lnTo>
                          <a:pt x="0" y="893"/>
                        </a:lnTo>
                        <a:lnTo>
                          <a:pt x="6" y="1001"/>
                        </a:lnTo>
                        <a:lnTo>
                          <a:pt x="24" y="1115"/>
                        </a:lnTo>
                        <a:lnTo>
                          <a:pt x="42" y="1229"/>
                        </a:lnTo>
                        <a:lnTo>
                          <a:pt x="78" y="1343"/>
                        </a:lnTo>
                        <a:lnTo>
                          <a:pt x="114" y="1463"/>
                        </a:lnTo>
                        <a:lnTo>
                          <a:pt x="161" y="1583"/>
                        </a:lnTo>
                        <a:lnTo>
                          <a:pt x="215" y="1703"/>
                        </a:lnTo>
                        <a:lnTo>
                          <a:pt x="275" y="1822"/>
                        </a:lnTo>
                        <a:lnTo>
                          <a:pt x="341" y="1942"/>
                        </a:lnTo>
                        <a:lnTo>
                          <a:pt x="413" y="2062"/>
                        </a:lnTo>
                        <a:lnTo>
                          <a:pt x="496" y="2182"/>
                        </a:lnTo>
                        <a:lnTo>
                          <a:pt x="580" y="2302"/>
                        </a:lnTo>
                        <a:lnTo>
                          <a:pt x="676" y="2422"/>
                        </a:lnTo>
                        <a:lnTo>
                          <a:pt x="771" y="2536"/>
                        </a:lnTo>
                        <a:lnTo>
                          <a:pt x="987" y="2758"/>
                        </a:lnTo>
                        <a:lnTo>
                          <a:pt x="1184" y="2931"/>
                        </a:lnTo>
                        <a:lnTo>
                          <a:pt x="1387" y="3093"/>
                        </a:lnTo>
                        <a:lnTo>
                          <a:pt x="1596" y="3237"/>
                        </a:lnTo>
                        <a:lnTo>
                          <a:pt x="1800" y="3363"/>
                        </a:lnTo>
                        <a:lnTo>
                          <a:pt x="1806" y="3363"/>
                        </a:lnTo>
                        <a:lnTo>
                          <a:pt x="1596" y="3237"/>
                        </a:lnTo>
                        <a:lnTo>
                          <a:pt x="1393" y="3093"/>
                        </a:lnTo>
                        <a:lnTo>
                          <a:pt x="1190" y="2931"/>
                        </a:lnTo>
                        <a:lnTo>
                          <a:pt x="993" y="2758"/>
                        </a:lnTo>
                        <a:lnTo>
                          <a:pt x="993" y="2758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22537" name="Freeform 9"/>
                  <p:cNvSpPr>
                    <a:spLocks/>
                  </p:cNvSpPr>
                  <p:nvPr userDrawn="1"/>
                </p:nvSpPr>
                <p:spPr bwMode="hidden">
                  <a:xfrm>
                    <a:off x="514" y="1091"/>
                    <a:ext cx="3538" cy="3225"/>
                  </a:xfrm>
                  <a:custGeom>
                    <a:avLst/>
                    <a:gdLst>
                      <a:gd name="T0" fmla="*/ 538 w 3527"/>
                      <a:gd name="T1" fmla="*/ 2146 h 3225"/>
                      <a:gd name="T2" fmla="*/ 317 w 3527"/>
                      <a:gd name="T3" fmla="*/ 1816 h 3225"/>
                      <a:gd name="T4" fmla="*/ 149 w 3527"/>
                      <a:gd name="T5" fmla="*/ 1481 h 3225"/>
                      <a:gd name="T6" fmla="*/ 41 w 3527"/>
                      <a:gd name="T7" fmla="*/ 1151 h 3225"/>
                      <a:gd name="T8" fmla="*/ 0 w 3527"/>
                      <a:gd name="T9" fmla="*/ 839 h 3225"/>
                      <a:gd name="T10" fmla="*/ 30 w 3527"/>
                      <a:gd name="T11" fmla="*/ 575 h 3225"/>
                      <a:gd name="T12" fmla="*/ 125 w 3527"/>
                      <a:gd name="T13" fmla="*/ 354 h 3225"/>
                      <a:gd name="T14" fmla="*/ 317 w 3527"/>
                      <a:gd name="T15" fmla="*/ 150 h 3225"/>
                      <a:gd name="T16" fmla="*/ 669 w 3527"/>
                      <a:gd name="T17" fmla="*/ 12 h 3225"/>
                      <a:gd name="T18" fmla="*/ 1112 w 3527"/>
                      <a:gd name="T19" fmla="*/ 24 h 3225"/>
                      <a:gd name="T20" fmla="*/ 1608 w 3527"/>
                      <a:gd name="T21" fmla="*/ 174 h 3225"/>
                      <a:gd name="T22" fmla="*/ 2116 w 3527"/>
                      <a:gd name="T23" fmla="*/ 456 h 3225"/>
                      <a:gd name="T24" fmla="*/ 2613 w 3527"/>
                      <a:gd name="T25" fmla="*/ 857 h 3225"/>
                      <a:gd name="T26" fmla="*/ 3073 w 3527"/>
                      <a:gd name="T27" fmla="*/ 1391 h 3225"/>
                      <a:gd name="T28" fmla="*/ 3276 w 3527"/>
                      <a:gd name="T29" fmla="*/ 1726 h 3225"/>
                      <a:gd name="T30" fmla="*/ 3426 w 3527"/>
                      <a:gd name="T31" fmla="*/ 2062 h 3225"/>
                      <a:gd name="T32" fmla="*/ 3509 w 3527"/>
                      <a:gd name="T33" fmla="*/ 2386 h 3225"/>
                      <a:gd name="T34" fmla="*/ 3521 w 3527"/>
                      <a:gd name="T35" fmla="*/ 2680 h 3225"/>
                      <a:gd name="T36" fmla="*/ 3474 w 3527"/>
                      <a:gd name="T37" fmla="*/ 2931 h 3225"/>
                      <a:gd name="T38" fmla="*/ 3360 w 3527"/>
                      <a:gd name="T39" fmla="*/ 3141 h 3225"/>
                      <a:gd name="T40" fmla="*/ 3282 w 3527"/>
                      <a:gd name="T41" fmla="*/ 3225 h 3225"/>
                      <a:gd name="T42" fmla="*/ 3312 w 3527"/>
                      <a:gd name="T43" fmla="*/ 3201 h 3225"/>
                      <a:gd name="T44" fmla="*/ 3444 w 3527"/>
                      <a:gd name="T45" fmla="*/ 3009 h 3225"/>
                      <a:gd name="T46" fmla="*/ 3515 w 3527"/>
                      <a:gd name="T47" fmla="*/ 2769 h 3225"/>
                      <a:gd name="T48" fmla="*/ 3521 w 3527"/>
                      <a:gd name="T49" fmla="*/ 2488 h 3225"/>
                      <a:gd name="T50" fmla="*/ 3462 w 3527"/>
                      <a:gd name="T51" fmla="*/ 2170 h 3225"/>
                      <a:gd name="T52" fmla="*/ 3336 w 3527"/>
                      <a:gd name="T53" fmla="*/ 1834 h 3225"/>
                      <a:gd name="T54" fmla="*/ 3145 w 3527"/>
                      <a:gd name="T55" fmla="*/ 1499 h 3225"/>
                      <a:gd name="T56" fmla="*/ 2816 w 3527"/>
                      <a:gd name="T57" fmla="*/ 1061 h 3225"/>
                      <a:gd name="T58" fmla="*/ 2284 w 3527"/>
                      <a:gd name="T59" fmla="*/ 575 h 3225"/>
                      <a:gd name="T60" fmla="*/ 1775 w 3527"/>
                      <a:gd name="T61" fmla="*/ 252 h 3225"/>
                      <a:gd name="T62" fmla="*/ 1273 w 3527"/>
                      <a:gd name="T63" fmla="*/ 60 h 3225"/>
                      <a:gd name="T64" fmla="*/ 807 w 3527"/>
                      <a:gd name="T65" fmla="*/ 0 h 3225"/>
                      <a:gd name="T66" fmla="*/ 418 w 3527"/>
                      <a:gd name="T67" fmla="*/ 84 h 3225"/>
                      <a:gd name="T68" fmla="*/ 167 w 3527"/>
                      <a:gd name="T69" fmla="*/ 288 h 3225"/>
                      <a:gd name="T70" fmla="*/ 53 w 3527"/>
                      <a:gd name="T71" fmla="*/ 498 h 3225"/>
                      <a:gd name="T72" fmla="*/ 0 w 3527"/>
                      <a:gd name="T73" fmla="*/ 749 h 3225"/>
                      <a:gd name="T74" fmla="*/ 18 w 3527"/>
                      <a:gd name="T75" fmla="*/ 1043 h 3225"/>
                      <a:gd name="T76" fmla="*/ 101 w 3527"/>
                      <a:gd name="T77" fmla="*/ 1373 h 3225"/>
                      <a:gd name="T78" fmla="*/ 251 w 3527"/>
                      <a:gd name="T79" fmla="*/ 1708 h 3225"/>
                      <a:gd name="T80" fmla="*/ 454 w 3527"/>
                      <a:gd name="T81" fmla="*/ 2038 h 3225"/>
                      <a:gd name="T82" fmla="*/ 914 w 3527"/>
                      <a:gd name="T83" fmla="*/ 2572 h 3225"/>
                      <a:gd name="T84" fmla="*/ 1255 w 3527"/>
                      <a:gd name="T85" fmla="*/ 2865 h 3225"/>
                      <a:gd name="T86" fmla="*/ 1608 w 3527"/>
                      <a:gd name="T87" fmla="*/ 3099 h 3225"/>
                      <a:gd name="T88" fmla="*/ 1853 w 3527"/>
                      <a:gd name="T89" fmla="*/ 3225 h 3225"/>
                      <a:gd name="T90" fmla="*/ 1494 w 3527"/>
                      <a:gd name="T91" fmla="*/ 3027 h 3225"/>
                      <a:gd name="T92" fmla="*/ 1142 w 3527"/>
                      <a:gd name="T93" fmla="*/ 2769 h 322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</a:cxnLst>
                    <a:rect l="0" t="0" r="r" b="b"/>
                    <a:pathLst>
                      <a:path w="3527" h="3225">
                        <a:moveTo>
                          <a:pt x="914" y="2572"/>
                        </a:moveTo>
                        <a:lnTo>
                          <a:pt x="717" y="2362"/>
                        </a:lnTo>
                        <a:lnTo>
                          <a:pt x="538" y="2146"/>
                        </a:lnTo>
                        <a:lnTo>
                          <a:pt x="460" y="2038"/>
                        </a:lnTo>
                        <a:lnTo>
                          <a:pt x="382" y="1930"/>
                        </a:lnTo>
                        <a:lnTo>
                          <a:pt x="317" y="1816"/>
                        </a:lnTo>
                        <a:lnTo>
                          <a:pt x="251" y="1702"/>
                        </a:lnTo>
                        <a:lnTo>
                          <a:pt x="197" y="1589"/>
                        </a:lnTo>
                        <a:lnTo>
                          <a:pt x="149" y="1481"/>
                        </a:lnTo>
                        <a:lnTo>
                          <a:pt x="107" y="1367"/>
                        </a:lnTo>
                        <a:lnTo>
                          <a:pt x="71" y="1259"/>
                        </a:lnTo>
                        <a:lnTo>
                          <a:pt x="41" y="1151"/>
                        </a:lnTo>
                        <a:lnTo>
                          <a:pt x="18" y="1043"/>
                        </a:lnTo>
                        <a:lnTo>
                          <a:pt x="6" y="941"/>
                        </a:lnTo>
                        <a:lnTo>
                          <a:pt x="0" y="839"/>
                        </a:lnTo>
                        <a:lnTo>
                          <a:pt x="6" y="749"/>
                        </a:lnTo>
                        <a:lnTo>
                          <a:pt x="12" y="659"/>
                        </a:lnTo>
                        <a:lnTo>
                          <a:pt x="30" y="575"/>
                        </a:lnTo>
                        <a:lnTo>
                          <a:pt x="59" y="498"/>
                        </a:lnTo>
                        <a:lnTo>
                          <a:pt x="89" y="420"/>
                        </a:lnTo>
                        <a:lnTo>
                          <a:pt x="125" y="354"/>
                        </a:lnTo>
                        <a:lnTo>
                          <a:pt x="173" y="288"/>
                        </a:lnTo>
                        <a:lnTo>
                          <a:pt x="221" y="228"/>
                        </a:lnTo>
                        <a:lnTo>
                          <a:pt x="317" y="150"/>
                        </a:lnTo>
                        <a:lnTo>
                          <a:pt x="424" y="90"/>
                        </a:lnTo>
                        <a:lnTo>
                          <a:pt x="544" y="42"/>
                        </a:lnTo>
                        <a:lnTo>
                          <a:pt x="669" y="12"/>
                        </a:lnTo>
                        <a:lnTo>
                          <a:pt x="813" y="0"/>
                        </a:lnTo>
                        <a:lnTo>
                          <a:pt x="956" y="6"/>
                        </a:lnTo>
                        <a:lnTo>
                          <a:pt x="1112" y="24"/>
                        </a:lnTo>
                        <a:lnTo>
                          <a:pt x="1273" y="60"/>
                        </a:lnTo>
                        <a:lnTo>
                          <a:pt x="1441" y="114"/>
                        </a:lnTo>
                        <a:lnTo>
                          <a:pt x="1608" y="174"/>
                        </a:lnTo>
                        <a:lnTo>
                          <a:pt x="1775" y="258"/>
                        </a:lnTo>
                        <a:lnTo>
                          <a:pt x="1949" y="348"/>
                        </a:lnTo>
                        <a:lnTo>
                          <a:pt x="2116" y="456"/>
                        </a:lnTo>
                        <a:lnTo>
                          <a:pt x="2284" y="575"/>
                        </a:lnTo>
                        <a:lnTo>
                          <a:pt x="2451" y="713"/>
                        </a:lnTo>
                        <a:lnTo>
                          <a:pt x="2613" y="857"/>
                        </a:lnTo>
                        <a:lnTo>
                          <a:pt x="2810" y="1067"/>
                        </a:lnTo>
                        <a:lnTo>
                          <a:pt x="2989" y="1283"/>
                        </a:lnTo>
                        <a:lnTo>
                          <a:pt x="3073" y="1391"/>
                        </a:lnTo>
                        <a:lnTo>
                          <a:pt x="3145" y="1505"/>
                        </a:lnTo>
                        <a:lnTo>
                          <a:pt x="3216" y="1612"/>
                        </a:lnTo>
                        <a:lnTo>
                          <a:pt x="3276" y="1726"/>
                        </a:lnTo>
                        <a:lnTo>
                          <a:pt x="3330" y="1840"/>
                        </a:lnTo>
                        <a:lnTo>
                          <a:pt x="3384" y="1948"/>
                        </a:lnTo>
                        <a:lnTo>
                          <a:pt x="3426" y="2062"/>
                        </a:lnTo>
                        <a:lnTo>
                          <a:pt x="3462" y="2170"/>
                        </a:lnTo>
                        <a:lnTo>
                          <a:pt x="3491" y="2278"/>
                        </a:lnTo>
                        <a:lnTo>
                          <a:pt x="3509" y="2386"/>
                        </a:lnTo>
                        <a:lnTo>
                          <a:pt x="3521" y="2488"/>
                        </a:lnTo>
                        <a:lnTo>
                          <a:pt x="3527" y="2590"/>
                        </a:lnTo>
                        <a:lnTo>
                          <a:pt x="3521" y="2680"/>
                        </a:lnTo>
                        <a:lnTo>
                          <a:pt x="3515" y="2769"/>
                        </a:lnTo>
                        <a:lnTo>
                          <a:pt x="3497" y="2853"/>
                        </a:lnTo>
                        <a:lnTo>
                          <a:pt x="3474" y="2931"/>
                        </a:lnTo>
                        <a:lnTo>
                          <a:pt x="3438" y="3009"/>
                        </a:lnTo>
                        <a:lnTo>
                          <a:pt x="3402" y="3075"/>
                        </a:lnTo>
                        <a:lnTo>
                          <a:pt x="3360" y="3141"/>
                        </a:lnTo>
                        <a:lnTo>
                          <a:pt x="3306" y="3201"/>
                        </a:lnTo>
                        <a:lnTo>
                          <a:pt x="3294" y="3213"/>
                        </a:lnTo>
                        <a:lnTo>
                          <a:pt x="3282" y="3225"/>
                        </a:lnTo>
                        <a:lnTo>
                          <a:pt x="3288" y="3225"/>
                        </a:lnTo>
                        <a:lnTo>
                          <a:pt x="3300" y="3213"/>
                        </a:lnTo>
                        <a:lnTo>
                          <a:pt x="3312" y="3201"/>
                        </a:lnTo>
                        <a:lnTo>
                          <a:pt x="3366" y="3141"/>
                        </a:lnTo>
                        <a:lnTo>
                          <a:pt x="3408" y="3075"/>
                        </a:lnTo>
                        <a:lnTo>
                          <a:pt x="3444" y="3009"/>
                        </a:lnTo>
                        <a:lnTo>
                          <a:pt x="3474" y="2931"/>
                        </a:lnTo>
                        <a:lnTo>
                          <a:pt x="3497" y="2853"/>
                        </a:lnTo>
                        <a:lnTo>
                          <a:pt x="3515" y="2769"/>
                        </a:lnTo>
                        <a:lnTo>
                          <a:pt x="3527" y="2680"/>
                        </a:lnTo>
                        <a:lnTo>
                          <a:pt x="3527" y="2590"/>
                        </a:lnTo>
                        <a:lnTo>
                          <a:pt x="3521" y="2488"/>
                        </a:lnTo>
                        <a:lnTo>
                          <a:pt x="3509" y="2386"/>
                        </a:lnTo>
                        <a:lnTo>
                          <a:pt x="3491" y="2278"/>
                        </a:lnTo>
                        <a:lnTo>
                          <a:pt x="3462" y="2170"/>
                        </a:lnTo>
                        <a:lnTo>
                          <a:pt x="3426" y="2056"/>
                        </a:lnTo>
                        <a:lnTo>
                          <a:pt x="3384" y="1948"/>
                        </a:lnTo>
                        <a:lnTo>
                          <a:pt x="3336" y="1834"/>
                        </a:lnTo>
                        <a:lnTo>
                          <a:pt x="3276" y="1726"/>
                        </a:lnTo>
                        <a:lnTo>
                          <a:pt x="3216" y="1612"/>
                        </a:lnTo>
                        <a:lnTo>
                          <a:pt x="3145" y="1499"/>
                        </a:lnTo>
                        <a:lnTo>
                          <a:pt x="3073" y="1391"/>
                        </a:lnTo>
                        <a:lnTo>
                          <a:pt x="2989" y="1277"/>
                        </a:lnTo>
                        <a:lnTo>
                          <a:pt x="2816" y="1061"/>
                        </a:lnTo>
                        <a:lnTo>
                          <a:pt x="2613" y="857"/>
                        </a:lnTo>
                        <a:lnTo>
                          <a:pt x="2451" y="707"/>
                        </a:lnTo>
                        <a:lnTo>
                          <a:pt x="2284" y="575"/>
                        </a:lnTo>
                        <a:lnTo>
                          <a:pt x="2116" y="456"/>
                        </a:lnTo>
                        <a:lnTo>
                          <a:pt x="1949" y="348"/>
                        </a:lnTo>
                        <a:lnTo>
                          <a:pt x="1775" y="252"/>
                        </a:lnTo>
                        <a:lnTo>
                          <a:pt x="1608" y="174"/>
                        </a:lnTo>
                        <a:lnTo>
                          <a:pt x="1435" y="108"/>
                        </a:lnTo>
                        <a:lnTo>
                          <a:pt x="1273" y="60"/>
                        </a:lnTo>
                        <a:lnTo>
                          <a:pt x="1112" y="24"/>
                        </a:lnTo>
                        <a:lnTo>
                          <a:pt x="956" y="0"/>
                        </a:lnTo>
                        <a:lnTo>
                          <a:pt x="807" y="0"/>
                        </a:lnTo>
                        <a:lnTo>
                          <a:pt x="669" y="12"/>
                        </a:lnTo>
                        <a:lnTo>
                          <a:pt x="538" y="42"/>
                        </a:lnTo>
                        <a:lnTo>
                          <a:pt x="418" y="84"/>
                        </a:lnTo>
                        <a:lnTo>
                          <a:pt x="311" y="150"/>
                        </a:lnTo>
                        <a:lnTo>
                          <a:pt x="215" y="228"/>
                        </a:lnTo>
                        <a:lnTo>
                          <a:pt x="167" y="288"/>
                        </a:lnTo>
                        <a:lnTo>
                          <a:pt x="119" y="354"/>
                        </a:lnTo>
                        <a:lnTo>
                          <a:pt x="83" y="420"/>
                        </a:lnTo>
                        <a:lnTo>
                          <a:pt x="53" y="498"/>
                        </a:lnTo>
                        <a:lnTo>
                          <a:pt x="30" y="575"/>
                        </a:lnTo>
                        <a:lnTo>
                          <a:pt x="12" y="659"/>
                        </a:lnTo>
                        <a:lnTo>
                          <a:pt x="0" y="749"/>
                        </a:lnTo>
                        <a:lnTo>
                          <a:pt x="0" y="839"/>
                        </a:lnTo>
                        <a:lnTo>
                          <a:pt x="6" y="941"/>
                        </a:lnTo>
                        <a:lnTo>
                          <a:pt x="18" y="1043"/>
                        </a:lnTo>
                        <a:lnTo>
                          <a:pt x="35" y="1151"/>
                        </a:lnTo>
                        <a:lnTo>
                          <a:pt x="65" y="1259"/>
                        </a:lnTo>
                        <a:lnTo>
                          <a:pt x="101" y="1373"/>
                        </a:lnTo>
                        <a:lnTo>
                          <a:pt x="143" y="1481"/>
                        </a:lnTo>
                        <a:lnTo>
                          <a:pt x="191" y="1595"/>
                        </a:lnTo>
                        <a:lnTo>
                          <a:pt x="251" y="1708"/>
                        </a:lnTo>
                        <a:lnTo>
                          <a:pt x="311" y="1816"/>
                        </a:lnTo>
                        <a:lnTo>
                          <a:pt x="382" y="1930"/>
                        </a:lnTo>
                        <a:lnTo>
                          <a:pt x="454" y="2038"/>
                        </a:lnTo>
                        <a:lnTo>
                          <a:pt x="538" y="2152"/>
                        </a:lnTo>
                        <a:lnTo>
                          <a:pt x="717" y="2368"/>
                        </a:lnTo>
                        <a:lnTo>
                          <a:pt x="914" y="2572"/>
                        </a:lnTo>
                        <a:lnTo>
                          <a:pt x="1028" y="2674"/>
                        </a:lnTo>
                        <a:lnTo>
                          <a:pt x="1142" y="2775"/>
                        </a:lnTo>
                        <a:lnTo>
                          <a:pt x="1255" y="2865"/>
                        </a:lnTo>
                        <a:lnTo>
                          <a:pt x="1369" y="2949"/>
                        </a:lnTo>
                        <a:lnTo>
                          <a:pt x="1488" y="3027"/>
                        </a:lnTo>
                        <a:lnTo>
                          <a:pt x="1608" y="3099"/>
                        </a:lnTo>
                        <a:lnTo>
                          <a:pt x="1722" y="3165"/>
                        </a:lnTo>
                        <a:lnTo>
                          <a:pt x="1841" y="3225"/>
                        </a:lnTo>
                        <a:lnTo>
                          <a:pt x="1853" y="3225"/>
                        </a:lnTo>
                        <a:lnTo>
                          <a:pt x="1734" y="3165"/>
                        </a:lnTo>
                        <a:lnTo>
                          <a:pt x="1614" y="3099"/>
                        </a:lnTo>
                        <a:lnTo>
                          <a:pt x="1494" y="3027"/>
                        </a:lnTo>
                        <a:lnTo>
                          <a:pt x="1375" y="2949"/>
                        </a:lnTo>
                        <a:lnTo>
                          <a:pt x="1261" y="2865"/>
                        </a:lnTo>
                        <a:lnTo>
                          <a:pt x="1142" y="2769"/>
                        </a:lnTo>
                        <a:lnTo>
                          <a:pt x="914" y="2572"/>
                        </a:lnTo>
                        <a:lnTo>
                          <a:pt x="914" y="2572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grpSp>
                <p:nvGrpSpPr>
                  <p:cNvPr id="22538" name="Group 10"/>
                  <p:cNvGrpSpPr>
                    <a:grpSpLocks/>
                  </p:cNvGrpSpPr>
                  <p:nvPr userDrawn="1"/>
                </p:nvGrpSpPr>
                <p:grpSpPr bwMode="auto">
                  <a:xfrm>
                    <a:off x="0" y="522"/>
                    <a:ext cx="4751" cy="3794"/>
                    <a:chOff x="0" y="522"/>
                    <a:chExt cx="4751" cy="3794"/>
                  </a:xfrm>
                </p:grpSpPr>
                <p:sp>
                  <p:nvSpPr>
                    <p:cNvPr id="22539" name="Freeform 11"/>
                    <p:cNvSpPr>
                      <a:spLocks/>
                    </p:cNvSpPr>
                    <p:nvPr userDrawn="1"/>
                  </p:nvSpPr>
                  <p:spPr bwMode="hidden">
                    <a:xfrm>
                      <a:off x="400" y="522"/>
                      <a:ext cx="4264" cy="3794"/>
                    </a:xfrm>
                    <a:custGeom>
                      <a:avLst/>
                      <a:gdLst>
                        <a:gd name="T0" fmla="*/ 4245 w 4251"/>
                        <a:gd name="T1" fmla="*/ 3237 h 3794"/>
                        <a:gd name="T2" fmla="*/ 4203 w 4251"/>
                        <a:gd name="T3" fmla="*/ 2961 h 3794"/>
                        <a:gd name="T4" fmla="*/ 4120 w 4251"/>
                        <a:gd name="T5" fmla="*/ 2679 h 3794"/>
                        <a:gd name="T6" fmla="*/ 4000 w 4251"/>
                        <a:gd name="T7" fmla="*/ 2391 h 3794"/>
                        <a:gd name="T8" fmla="*/ 3845 w 4251"/>
                        <a:gd name="T9" fmla="*/ 2098 h 3794"/>
                        <a:gd name="T10" fmla="*/ 3659 w 4251"/>
                        <a:gd name="T11" fmla="*/ 1810 h 3794"/>
                        <a:gd name="T12" fmla="*/ 3438 w 4251"/>
                        <a:gd name="T13" fmla="*/ 1528 h 3794"/>
                        <a:gd name="T14" fmla="*/ 3193 w 4251"/>
                        <a:gd name="T15" fmla="*/ 1252 h 3794"/>
                        <a:gd name="T16" fmla="*/ 2858 w 4251"/>
                        <a:gd name="T17" fmla="*/ 935 h 3794"/>
                        <a:gd name="T18" fmla="*/ 2434 w 4251"/>
                        <a:gd name="T19" fmla="*/ 605 h 3794"/>
                        <a:gd name="T20" fmla="*/ 1991 w 4251"/>
                        <a:gd name="T21" fmla="*/ 341 h 3794"/>
                        <a:gd name="T22" fmla="*/ 1549 w 4251"/>
                        <a:gd name="T23" fmla="*/ 143 h 3794"/>
                        <a:gd name="T24" fmla="*/ 1124 w 4251"/>
                        <a:gd name="T25" fmla="*/ 35 h 3794"/>
                        <a:gd name="T26" fmla="*/ 741 w 4251"/>
                        <a:gd name="T27" fmla="*/ 0 h 3794"/>
                        <a:gd name="T28" fmla="*/ 401 w 4251"/>
                        <a:gd name="T29" fmla="*/ 47 h 3794"/>
                        <a:gd name="T30" fmla="*/ 120 w 4251"/>
                        <a:gd name="T31" fmla="*/ 173 h 3794"/>
                        <a:gd name="T32" fmla="*/ 0 w 4251"/>
                        <a:gd name="T33" fmla="*/ 269 h 3794"/>
                        <a:gd name="T34" fmla="*/ 263 w 4251"/>
                        <a:gd name="T35" fmla="*/ 101 h 3794"/>
                        <a:gd name="T36" fmla="*/ 586 w 4251"/>
                        <a:gd name="T37" fmla="*/ 18 h 3794"/>
                        <a:gd name="T38" fmla="*/ 957 w 4251"/>
                        <a:gd name="T39" fmla="*/ 18 h 3794"/>
                        <a:gd name="T40" fmla="*/ 1357 w 4251"/>
                        <a:gd name="T41" fmla="*/ 95 h 3794"/>
                        <a:gd name="T42" fmla="*/ 1782 w 4251"/>
                        <a:gd name="T43" fmla="*/ 245 h 3794"/>
                        <a:gd name="T44" fmla="*/ 2212 w 4251"/>
                        <a:gd name="T45" fmla="*/ 467 h 3794"/>
                        <a:gd name="T46" fmla="*/ 2643 w 4251"/>
                        <a:gd name="T47" fmla="*/ 761 h 3794"/>
                        <a:gd name="T48" fmla="*/ 3061 w 4251"/>
                        <a:gd name="T49" fmla="*/ 1120 h 3794"/>
                        <a:gd name="T50" fmla="*/ 3318 w 4251"/>
                        <a:gd name="T51" fmla="*/ 1390 h 3794"/>
                        <a:gd name="T52" fmla="*/ 3552 w 4251"/>
                        <a:gd name="T53" fmla="*/ 1666 h 3794"/>
                        <a:gd name="T54" fmla="*/ 3755 w 4251"/>
                        <a:gd name="T55" fmla="*/ 1954 h 3794"/>
                        <a:gd name="T56" fmla="*/ 3922 w 4251"/>
                        <a:gd name="T57" fmla="*/ 2247 h 3794"/>
                        <a:gd name="T58" fmla="*/ 4060 w 4251"/>
                        <a:gd name="T59" fmla="*/ 2535 h 3794"/>
                        <a:gd name="T60" fmla="*/ 4162 w 4251"/>
                        <a:gd name="T61" fmla="*/ 2823 h 3794"/>
                        <a:gd name="T62" fmla="*/ 4221 w 4251"/>
                        <a:gd name="T63" fmla="*/ 3105 h 3794"/>
                        <a:gd name="T64" fmla="*/ 4245 w 4251"/>
                        <a:gd name="T65" fmla="*/ 3368 h 3794"/>
                        <a:gd name="T66" fmla="*/ 4233 w 4251"/>
                        <a:gd name="T67" fmla="*/ 3590 h 3794"/>
                        <a:gd name="T68" fmla="*/ 4185 w 4251"/>
                        <a:gd name="T69" fmla="*/ 3794 h 3794"/>
                        <a:gd name="T70" fmla="*/ 4215 w 4251"/>
                        <a:gd name="T71" fmla="*/ 3692 h 3794"/>
                        <a:gd name="T72" fmla="*/ 4245 w 4251"/>
                        <a:gd name="T73" fmla="*/ 3482 h 3794"/>
                        <a:gd name="T74" fmla="*/ 4251 w 4251"/>
                        <a:gd name="T75" fmla="*/ 3368 h 379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</a:cxnLst>
                      <a:rect l="0" t="0" r="r" b="b"/>
                      <a:pathLst>
                        <a:path w="4251" h="3794">
                          <a:moveTo>
                            <a:pt x="4251" y="3368"/>
                          </a:moveTo>
                          <a:lnTo>
                            <a:pt x="4245" y="3237"/>
                          </a:lnTo>
                          <a:lnTo>
                            <a:pt x="4227" y="3099"/>
                          </a:lnTo>
                          <a:lnTo>
                            <a:pt x="4203" y="2961"/>
                          </a:lnTo>
                          <a:lnTo>
                            <a:pt x="4167" y="2823"/>
                          </a:lnTo>
                          <a:lnTo>
                            <a:pt x="4120" y="2679"/>
                          </a:lnTo>
                          <a:lnTo>
                            <a:pt x="4066" y="2535"/>
                          </a:lnTo>
                          <a:lnTo>
                            <a:pt x="4000" y="2391"/>
                          </a:lnTo>
                          <a:lnTo>
                            <a:pt x="3928" y="2247"/>
                          </a:lnTo>
                          <a:lnTo>
                            <a:pt x="3845" y="2098"/>
                          </a:lnTo>
                          <a:lnTo>
                            <a:pt x="3755" y="1954"/>
                          </a:lnTo>
                          <a:lnTo>
                            <a:pt x="3659" y="1810"/>
                          </a:lnTo>
                          <a:lnTo>
                            <a:pt x="3552" y="1666"/>
                          </a:lnTo>
                          <a:lnTo>
                            <a:pt x="3438" y="1528"/>
                          </a:lnTo>
                          <a:lnTo>
                            <a:pt x="3318" y="1390"/>
                          </a:lnTo>
                          <a:lnTo>
                            <a:pt x="3193" y="1252"/>
                          </a:lnTo>
                          <a:lnTo>
                            <a:pt x="3061" y="1120"/>
                          </a:lnTo>
                          <a:lnTo>
                            <a:pt x="2858" y="935"/>
                          </a:lnTo>
                          <a:lnTo>
                            <a:pt x="2649" y="761"/>
                          </a:lnTo>
                          <a:lnTo>
                            <a:pt x="2434" y="605"/>
                          </a:lnTo>
                          <a:lnTo>
                            <a:pt x="2212" y="467"/>
                          </a:lnTo>
                          <a:lnTo>
                            <a:pt x="1991" y="341"/>
                          </a:lnTo>
                          <a:lnTo>
                            <a:pt x="1770" y="233"/>
                          </a:lnTo>
                          <a:lnTo>
                            <a:pt x="1549" y="143"/>
                          </a:lnTo>
                          <a:lnTo>
                            <a:pt x="1327" y="77"/>
                          </a:lnTo>
                          <a:lnTo>
                            <a:pt x="1124" y="35"/>
                          </a:lnTo>
                          <a:lnTo>
                            <a:pt x="927" y="6"/>
                          </a:lnTo>
                          <a:lnTo>
                            <a:pt x="741" y="0"/>
                          </a:lnTo>
                          <a:lnTo>
                            <a:pt x="568" y="18"/>
                          </a:lnTo>
                          <a:lnTo>
                            <a:pt x="401" y="47"/>
                          </a:lnTo>
                          <a:lnTo>
                            <a:pt x="257" y="101"/>
                          </a:lnTo>
                          <a:lnTo>
                            <a:pt x="120" y="173"/>
                          </a:lnTo>
                          <a:lnTo>
                            <a:pt x="0" y="263"/>
                          </a:lnTo>
                          <a:lnTo>
                            <a:pt x="0" y="269"/>
                          </a:lnTo>
                          <a:lnTo>
                            <a:pt x="126" y="173"/>
                          </a:lnTo>
                          <a:lnTo>
                            <a:pt x="263" y="101"/>
                          </a:lnTo>
                          <a:lnTo>
                            <a:pt x="419" y="47"/>
                          </a:lnTo>
                          <a:lnTo>
                            <a:pt x="586" y="18"/>
                          </a:lnTo>
                          <a:lnTo>
                            <a:pt x="765" y="6"/>
                          </a:lnTo>
                          <a:lnTo>
                            <a:pt x="957" y="18"/>
                          </a:lnTo>
                          <a:lnTo>
                            <a:pt x="1154" y="47"/>
                          </a:lnTo>
                          <a:lnTo>
                            <a:pt x="1357" y="95"/>
                          </a:lnTo>
                          <a:lnTo>
                            <a:pt x="1567" y="161"/>
                          </a:lnTo>
                          <a:lnTo>
                            <a:pt x="1782" y="245"/>
                          </a:lnTo>
                          <a:lnTo>
                            <a:pt x="1997" y="347"/>
                          </a:lnTo>
                          <a:lnTo>
                            <a:pt x="2212" y="467"/>
                          </a:lnTo>
                          <a:lnTo>
                            <a:pt x="2428" y="605"/>
                          </a:lnTo>
                          <a:lnTo>
                            <a:pt x="2643" y="761"/>
                          </a:lnTo>
                          <a:lnTo>
                            <a:pt x="2858" y="935"/>
                          </a:lnTo>
                          <a:lnTo>
                            <a:pt x="3061" y="1120"/>
                          </a:lnTo>
                          <a:lnTo>
                            <a:pt x="3193" y="1252"/>
                          </a:lnTo>
                          <a:lnTo>
                            <a:pt x="3318" y="1390"/>
                          </a:lnTo>
                          <a:lnTo>
                            <a:pt x="3438" y="1528"/>
                          </a:lnTo>
                          <a:lnTo>
                            <a:pt x="3552" y="1666"/>
                          </a:lnTo>
                          <a:lnTo>
                            <a:pt x="3653" y="1810"/>
                          </a:lnTo>
                          <a:lnTo>
                            <a:pt x="3755" y="1954"/>
                          </a:lnTo>
                          <a:lnTo>
                            <a:pt x="3839" y="2104"/>
                          </a:lnTo>
                          <a:lnTo>
                            <a:pt x="3922" y="2247"/>
                          </a:lnTo>
                          <a:lnTo>
                            <a:pt x="3994" y="2391"/>
                          </a:lnTo>
                          <a:lnTo>
                            <a:pt x="4060" y="2535"/>
                          </a:lnTo>
                          <a:lnTo>
                            <a:pt x="4114" y="2679"/>
                          </a:lnTo>
                          <a:lnTo>
                            <a:pt x="4162" y="2823"/>
                          </a:lnTo>
                          <a:lnTo>
                            <a:pt x="4197" y="2967"/>
                          </a:lnTo>
                          <a:lnTo>
                            <a:pt x="4221" y="3105"/>
                          </a:lnTo>
                          <a:lnTo>
                            <a:pt x="4239" y="3237"/>
                          </a:lnTo>
                          <a:lnTo>
                            <a:pt x="4245" y="3368"/>
                          </a:lnTo>
                          <a:lnTo>
                            <a:pt x="4245" y="3482"/>
                          </a:lnTo>
                          <a:lnTo>
                            <a:pt x="4233" y="3590"/>
                          </a:lnTo>
                          <a:lnTo>
                            <a:pt x="4215" y="3692"/>
                          </a:lnTo>
                          <a:lnTo>
                            <a:pt x="4185" y="3794"/>
                          </a:lnTo>
                          <a:lnTo>
                            <a:pt x="4185" y="3794"/>
                          </a:lnTo>
                          <a:lnTo>
                            <a:pt x="4215" y="3692"/>
                          </a:lnTo>
                          <a:lnTo>
                            <a:pt x="4239" y="3590"/>
                          </a:lnTo>
                          <a:lnTo>
                            <a:pt x="4245" y="3482"/>
                          </a:lnTo>
                          <a:lnTo>
                            <a:pt x="4251" y="3368"/>
                          </a:lnTo>
                          <a:lnTo>
                            <a:pt x="4251" y="3368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ru-RU"/>
                    </a:p>
                  </p:txBody>
                </p:sp>
                <p:grpSp>
                  <p:nvGrpSpPr>
                    <p:cNvPr id="22540" name="Group 12"/>
                    <p:cNvGrpSpPr>
                      <a:grpSpLocks/>
                    </p:cNvGrpSpPr>
                    <p:nvPr userDrawn="1"/>
                  </p:nvGrpSpPr>
                  <p:grpSpPr bwMode="auto">
                    <a:xfrm>
                      <a:off x="0" y="659"/>
                      <a:ext cx="4751" cy="3657"/>
                      <a:chOff x="0" y="659"/>
                      <a:chExt cx="4751" cy="3657"/>
                    </a:xfrm>
                  </p:grpSpPr>
                  <p:sp>
                    <p:nvSpPr>
                      <p:cNvPr id="22541" name="Freeform 13"/>
                      <p:cNvSpPr>
                        <a:spLocks/>
                      </p:cNvSpPr>
                      <p:nvPr userDrawn="1"/>
                    </p:nvSpPr>
                    <p:spPr bwMode="hidden">
                      <a:xfrm>
                        <a:off x="400" y="659"/>
                        <a:ext cx="4121" cy="3657"/>
                      </a:xfrm>
                      <a:custGeom>
                        <a:avLst/>
                        <a:gdLst>
                          <a:gd name="T0" fmla="*/ 161 w 4108"/>
                          <a:gd name="T1" fmla="*/ 186 h 3657"/>
                          <a:gd name="T2" fmla="*/ 442 w 4108"/>
                          <a:gd name="T3" fmla="*/ 54 h 3657"/>
                          <a:gd name="T4" fmla="*/ 771 w 4108"/>
                          <a:gd name="T5" fmla="*/ 6 h 3657"/>
                          <a:gd name="T6" fmla="*/ 1136 w 4108"/>
                          <a:gd name="T7" fmla="*/ 36 h 3657"/>
                          <a:gd name="T8" fmla="*/ 1537 w 4108"/>
                          <a:gd name="T9" fmla="*/ 144 h 3657"/>
                          <a:gd name="T10" fmla="*/ 1949 w 4108"/>
                          <a:gd name="T11" fmla="*/ 324 h 3657"/>
                          <a:gd name="T12" fmla="*/ 2368 w 4108"/>
                          <a:gd name="T13" fmla="*/ 570 h 3657"/>
                          <a:gd name="T14" fmla="*/ 2780 w 4108"/>
                          <a:gd name="T15" fmla="*/ 888 h 3657"/>
                          <a:gd name="T16" fmla="*/ 3103 w 4108"/>
                          <a:gd name="T17" fmla="*/ 1193 h 3657"/>
                          <a:gd name="T18" fmla="*/ 3336 w 4108"/>
                          <a:gd name="T19" fmla="*/ 1451 h 3657"/>
                          <a:gd name="T20" fmla="*/ 3540 w 4108"/>
                          <a:gd name="T21" fmla="*/ 1721 h 3657"/>
                          <a:gd name="T22" fmla="*/ 3719 w 4108"/>
                          <a:gd name="T23" fmla="*/ 1997 h 3657"/>
                          <a:gd name="T24" fmla="*/ 3863 w 4108"/>
                          <a:gd name="T25" fmla="*/ 2272 h 3657"/>
                          <a:gd name="T26" fmla="*/ 3976 w 4108"/>
                          <a:gd name="T27" fmla="*/ 2548 h 3657"/>
                          <a:gd name="T28" fmla="*/ 4060 w 4108"/>
                          <a:gd name="T29" fmla="*/ 2818 h 3657"/>
                          <a:gd name="T30" fmla="*/ 4102 w 4108"/>
                          <a:gd name="T31" fmla="*/ 3070 h 3657"/>
                          <a:gd name="T32" fmla="*/ 4102 w 4108"/>
                          <a:gd name="T33" fmla="*/ 3321 h 3657"/>
                          <a:gd name="T34" fmla="*/ 4060 w 4108"/>
                          <a:gd name="T35" fmla="*/ 3549 h 3657"/>
                          <a:gd name="T36" fmla="*/ 4030 w 4108"/>
                          <a:gd name="T37" fmla="*/ 3657 h 3657"/>
                          <a:gd name="T38" fmla="*/ 4090 w 4108"/>
                          <a:gd name="T39" fmla="*/ 3447 h 3657"/>
                          <a:gd name="T40" fmla="*/ 4108 w 4108"/>
                          <a:gd name="T41" fmla="*/ 3213 h 3657"/>
                          <a:gd name="T42" fmla="*/ 4102 w 4108"/>
                          <a:gd name="T43" fmla="*/ 3070 h 3657"/>
                          <a:gd name="T44" fmla="*/ 4060 w 4108"/>
                          <a:gd name="T45" fmla="*/ 2812 h 3657"/>
                          <a:gd name="T46" fmla="*/ 3982 w 4108"/>
                          <a:gd name="T47" fmla="*/ 2548 h 3657"/>
                          <a:gd name="T48" fmla="*/ 3869 w 4108"/>
                          <a:gd name="T49" fmla="*/ 2272 h 3657"/>
                          <a:gd name="T50" fmla="*/ 3725 w 4108"/>
                          <a:gd name="T51" fmla="*/ 1997 h 3657"/>
                          <a:gd name="T52" fmla="*/ 3546 w 4108"/>
                          <a:gd name="T53" fmla="*/ 1721 h 3657"/>
                          <a:gd name="T54" fmla="*/ 3342 w 4108"/>
                          <a:gd name="T55" fmla="*/ 1451 h 3657"/>
                          <a:gd name="T56" fmla="*/ 3109 w 4108"/>
                          <a:gd name="T57" fmla="*/ 1187 h 3657"/>
                          <a:gd name="T58" fmla="*/ 2792 w 4108"/>
                          <a:gd name="T59" fmla="*/ 888 h 3657"/>
                          <a:gd name="T60" fmla="*/ 2386 w 4108"/>
                          <a:gd name="T61" fmla="*/ 576 h 3657"/>
                          <a:gd name="T62" fmla="*/ 1967 w 4108"/>
                          <a:gd name="T63" fmla="*/ 330 h 3657"/>
                          <a:gd name="T64" fmla="*/ 1543 w 4108"/>
                          <a:gd name="T65" fmla="*/ 144 h 3657"/>
                          <a:gd name="T66" fmla="*/ 1130 w 4108"/>
                          <a:gd name="T67" fmla="*/ 30 h 3657"/>
                          <a:gd name="T68" fmla="*/ 753 w 4108"/>
                          <a:gd name="T69" fmla="*/ 0 h 3657"/>
                          <a:gd name="T70" fmla="*/ 431 w 4108"/>
                          <a:gd name="T71" fmla="*/ 54 h 3657"/>
                          <a:gd name="T72" fmla="*/ 161 w 4108"/>
                          <a:gd name="T73" fmla="*/ 186 h 3657"/>
                          <a:gd name="T74" fmla="*/ 24 w 4108"/>
                          <a:gd name="T75" fmla="*/ 306 h 3657"/>
                          <a:gd name="T76" fmla="*/ 0 w 4108"/>
                          <a:gd name="T77" fmla="*/ 336 h 3657"/>
                          <a:gd name="T78" fmla="*/ 48 w 4108"/>
                          <a:gd name="T79" fmla="*/ 282 h 365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  <a:cxn ang="0">
                            <a:pos x="T42" y="T43"/>
                          </a:cxn>
                          <a:cxn ang="0">
                            <a:pos x="T44" y="T45"/>
                          </a:cxn>
                          <a:cxn ang="0">
                            <a:pos x="T46" y="T47"/>
                          </a:cxn>
                          <a:cxn ang="0">
                            <a:pos x="T48" y="T49"/>
                          </a:cxn>
                          <a:cxn ang="0">
                            <a:pos x="T50" y="T51"/>
                          </a:cxn>
                          <a:cxn ang="0">
                            <a:pos x="T52" y="T53"/>
                          </a:cxn>
                          <a:cxn ang="0">
                            <a:pos x="T54" y="T55"/>
                          </a:cxn>
                          <a:cxn ang="0">
                            <a:pos x="T56" y="T57"/>
                          </a:cxn>
                          <a:cxn ang="0">
                            <a:pos x="T58" y="T59"/>
                          </a:cxn>
                          <a:cxn ang="0">
                            <a:pos x="T60" y="T61"/>
                          </a:cxn>
                          <a:cxn ang="0">
                            <a:pos x="T62" y="T63"/>
                          </a:cxn>
                          <a:cxn ang="0">
                            <a:pos x="T64" y="T65"/>
                          </a:cxn>
                          <a:cxn ang="0">
                            <a:pos x="T66" y="T67"/>
                          </a:cxn>
                          <a:cxn ang="0">
                            <a:pos x="T68" y="T69"/>
                          </a:cxn>
                          <a:cxn ang="0">
                            <a:pos x="T70" y="T71"/>
                          </a:cxn>
                          <a:cxn ang="0">
                            <a:pos x="T72" y="T73"/>
                          </a:cxn>
                          <a:cxn ang="0">
                            <a:pos x="T74" y="T75"/>
                          </a:cxn>
                          <a:cxn ang="0">
                            <a:pos x="T76" y="T77"/>
                          </a:cxn>
                          <a:cxn ang="0">
                            <a:pos x="T78" y="T79"/>
                          </a:cxn>
                        </a:cxnLst>
                        <a:rect l="0" t="0" r="r" b="b"/>
                        <a:pathLst>
                          <a:path w="4108" h="3657">
                            <a:moveTo>
                              <a:pt x="48" y="282"/>
                            </a:moveTo>
                            <a:lnTo>
                              <a:pt x="161" y="186"/>
                            </a:lnTo>
                            <a:lnTo>
                              <a:pt x="293" y="108"/>
                            </a:lnTo>
                            <a:lnTo>
                              <a:pt x="442" y="54"/>
                            </a:lnTo>
                            <a:lnTo>
                              <a:pt x="598" y="18"/>
                            </a:lnTo>
                            <a:lnTo>
                              <a:pt x="771" y="6"/>
                            </a:lnTo>
                            <a:lnTo>
                              <a:pt x="951" y="12"/>
                            </a:lnTo>
                            <a:lnTo>
                              <a:pt x="1136" y="36"/>
                            </a:lnTo>
                            <a:lnTo>
                              <a:pt x="1333" y="84"/>
                            </a:lnTo>
                            <a:lnTo>
                              <a:pt x="1537" y="144"/>
                            </a:lnTo>
                            <a:lnTo>
                              <a:pt x="1740" y="222"/>
                            </a:lnTo>
                            <a:lnTo>
                              <a:pt x="1949" y="324"/>
                            </a:lnTo>
                            <a:lnTo>
                              <a:pt x="2158" y="438"/>
                            </a:lnTo>
                            <a:lnTo>
                              <a:pt x="2368" y="570"/>
                            </a:lnTo>
                            <a:lnTo>
                              <a:pt x="2577" y="720"/>
                            </a:lnTo>
                            <a:lnTo>
                              <a:pt x="2780" y="888"/>
                            </a:lnTo>
                            <a:lnTo>
                              <a:pt x="2978" y="1067"/>
                            </a:lnTo>
                            <a:lnTo>
                              <a:pt x="3103" y="1193"/>
                            </a:lnTo>
                            <a:lnTo>
                              <a:pt x="3223" y="1319"/>
                            </a:lnTo>
                            <a:lnTo>
                              <a:pt x="3336" y="1451"/>
                            </a:lnTo>
                            <a:lnTo>
                              <a:pt x="3444" y="1589"/>
                            </a:lnTo>
                            <a:lnTo>
                              <a:pt x="3540" y="1721"/>
                            </a:lnTo>
                            <a:lnTo>
                              <a:pt x="3635" y="1859"/>
                            </a:lnTo>
                            <a:lnTo>
                              <a:pt x="3719" y="1997"/>
                            </a:lnTo>
                            <a:lnTo>
                              <a:pt x="3797" y="2134"/>
                            </a:lnTo>
                            <a:lnTo>
                              <a:pt x="3863" y="2272"/>
                            </a:lnTo>
                            <a:lnTo>
                              <a:pt x="3928" y="2410"/>
                            </a:lnTo>
                            <a:lnTo>
                              <a:pt x="3976" y="2548"/>
                            </a:lnTo>
                            <a:lnTo>
                              <a:pt x="4024" y="2680"/>
                            </a:lnTo>
                            <a:lnTo>
                              <a:pt x="4060" y="2818"/>
                            </a:lnTo>
                            <a:lnTo>
                              <a:pt x="4084" y="2944"/>
                            </a:lnTo>
                            <a:lnTo>
                              <a:pt x="4102" y="3070"/>
                            </a:lnTo>
                            <a:lnTo>
                              <a:pt x="4108" y="3195"/>
                            </a:lnTo>
                            <a:lnTo>
                              <a:pt x="4102" y="3321"/>
                            </a:lnTo>
                            <a:lnTo>
                              <a:pt x="4090" y="3441"/>
                            </a:lnTo>
                            <a:lnTo>
                              <a:pt x="4060" y="3549"/>
                            </a:lnTo>
                            <a:lnTo>
                              <a:pt x="4024" y="3657"/>
                            </a:lnTo>
                            <a:lnTo>
                              <a:pt x="4030" y="3657"/>
                            </a:lnTo>
                            <a:lnTo>
                              <a:pt x="4066" y="3555"/>
                            </a:lnTo>
                            <a:lnTo>
                              <a:pt x="4090" y="3447"/>
                            </a:lnTo>
                            <a:lnTo>
                              <a:pt x="4102" y="3333"/>
                            </a:lnTo>
                            <a:lnTo>
                              <a:pt x="4108" y="3213"/>
                            </a:lnTo>
                            <a:lnTo>
                              <a:pt x="4108" y="3195"/>
                            </a:lnTo>
                            <a:lnTo>
                              <a:pt x="4102" y="3070"/>
                            </a:lnTo>
                            <a:lnTo>
                              <a:pt x="4084" y="2944"/>
                            </a:lnTo>
                            <a:lnTo>
                              <a:pt x="4060" y="2812"/>
                            </a:lnTo>
                            <a:lnTo>
                              <a:pt x="4024" y="2680"/>
                            </a:lnTo>
                            <a:lnTo>
                              <a:pt x="3982" y="2548"/>
                            </a:lnTo>
                            <a:lnTo>
                              <a:pt x="3928" y="2410"/>
                            </a:lnTo>
                            <a:lnTo>
                              <a:pt x="3869" y="2272"/>
                            </a:lnTo>
                            <a:lnTo>
                              <a:pt x="3803" y="2134"/>
                            </a:lnTo>
                            <a:lnTo>
                              <a:pt x="3725" y="1997"/>
                            </a:lnTo>
                            <a:lnTo>
                              <a:pt x="3641" y="1859"/>
                            </a:lnTo>
                            <a:lnTo>
                              <a:pt x="3546" y="1721"/>
                            </a:lnTo>
                            <a:lnTo>
                              <a:pt x="3450" y="1583"/>
                            </a:lnTo>
                            <a:lnTo>
                              <a:pt x="3342" y="1451"/>
                            </a:lnTo>
                            <a:lnTo>
                              <a:pt x="3229" y="1319"/>
                            </a:lnTo>
                            <a:lnTo>
                              <a:pt x="3109" y="1187"/>
                            </a:lnTo>
                            <a:lnTo>
                              <a:pt x="2984" y="1061"/>
                            </a:lnTo>
                            <a:lnTo>
                              <a:pt x="2792" y="888"/>
                            </a:lnTo>
                            <a:lnTo>
                              <a:pt x="2589" y="726"/>
                            </a:lnTo>
                            <a:lnTo>
                              <a:pt x="2386" y="576"/>
                            </a:lnTo>
                            <a:lnTo>
                              <a:pt x="2176" y="444"/>
                            </a:lnTo>
                            <a:lnTo>
                              <a:pt x="1967" y="330"/>
                            </a:lnTo>
                            <a:lnTo>
                              <a:pt x="1752" y="228"/>
                            </a:lnTo>
                            <a:lnTo>
                              <a:pt x="1543" y="144"/>
                            </a:lnTo>
                            <a:lnTo>
                              <a:pt x="1333" y="78"/>
                            </a:lnTo>
                            <a:lnTo>
                              <a:pt x="1130" y="30"/>
                            </a:lnTo>
                            <a:lnTo>
                              <a:pt x="939" y="6"/>
                            </a:lnTo>
                            <a:lnTo>
                              <a:pt x="753" y="0"/>
                            </a:lnTo>
                            <a:lnTo>
                              <a:pt x="586" y="18"/>
                            </a:lnTo>
                            <a:lnTo>
                              <a:pt x="431" y="54"/>
                            </a:lnTo>
                            <a:lnTo>
                              <a:pt x="287" y="108"/>
                            </a:lnTo>
                            <a:lnTo>
                              <a:pt x="161" y="186"/>
                            </a:lnTo>
                            <a:lnTo>
                              <a:pt x="48" y="282"/>
                            </a:lnTo>
                            <a:lnTo>
                              <a:pt x="24" y="306"/>
                            </a:lnTo>
                            <a:lnTo>
                              <a:pt x="0" y="330"/>
                            </a:lnTo>
                            <a:lnTo>
                              <a:pt x="0" y="336"/>
                            </a:lnTo>
                            <a:lnTo>
                              <a:pt x="24" y="312"/>
                            </a:lnTo>
                            <a:lnTo>
                              <a:pt x="48" y="282"/>
                            </a:lnTo>
                            <a:lnTo>
                              <a:pt x="48" y="282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ru-RU"/>
                      </a:p>
                    </p:txBody>
                  </p:sp>
                  <p:grpSp>
                    <p:nvGrpSpPr>
                      <p:cNvPr id="22542" name="Group 14"/>
                      <p:cNvGrpSpPr>
                        <a:grpSpLocks/>
                      </p:cNvGrpSpPr>
                      <p:nvPr userDrawn="1"/>
                    </p:nvGrpSpPr>
                    <p:grpSpPr bwMode="auto">
                      <a:xfrm>
                        <a:off x="0" y="808"/>
                        <a:ext cx="4751" cy="3508"/>
                        <a:chOff x="-400" y="808"/>
                        <a:chExt cx="4751" cy="3508"/>
                      </a:xfrm>
                    </p:grpSpPr>
                    <p:sp>
                      <p:nvSpPr>
                        <p:cNvPr id="22543" name="Line 15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876" y="809"/>
                          <a:ext cx="1242" cy="191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22544" name="Line 16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-210" y="2117"/>
                          <a:ext cx="1921" cy="379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22545" name="Line 17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-257" y="1886"/>
                          <a:ext cx="2029" cy="59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22546" name="Line 18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-327" y="1599"/>
                          <a:ext cx="2175" cy="852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22547" name="Line 19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-400" y="1259"/>
                          <a:ext cx="2334" cy="1165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22548" name="Line 20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179" y="872"/>
                          <a:ext cx="1891" cy="168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22549" name="Line 21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-150" y="2329"/>
                          <a:ext cx="1806" cy="194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22550" name="Line 22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-109" y="2514"/>
                          <a:ext cx="1720" cy="3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22551" name="Line 23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545" y="2785"/>
                          <a:ext cx="849" cy="802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22552" name="Line 24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168" y="2669"/>
                          <a:ext cx="1295" cy="56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22553" name="Line 25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-34" y="2588"/>
                          <a:ext cx="1576" cy="245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22554" name="Line 26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1201" y="2985"/>
                          <a:ext cx="141" cy="104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22555" name="Line 27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1292" y="3013"/>
                          <a:ext cx="47" cy="1058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22556" name="Line 28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31" y="3034"/>
                          <a:ext cx="47" cy="108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22557" name="Line 29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25" y="3059"/>
                          <a:ext cx="145" cy="110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22558" name="Line 30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20" y="3090"/>
                          <a:ext cx="255" cy="1124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22559" name="Line 31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14" y="3117"/>
                          <a:ext cx="365" cy="114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22560" name="Line 32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37" y="3181"/>
                          <a:ext cx="567" cy="107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22561" name="Line 33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54" y="3209"/>
                          <a:ext cx="663" cy="1019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22562" name="Line 34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75" y="3238"/>
                          <a:ext cx="745" cy="957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22563" name="Line 35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93" y="3266"/>
                          <a:ext cx="849" cy="909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22564" name="Line 36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412" y="3293"/>
                          <a:ext cx="950" cy="8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22565" name="Line 37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429" y="3321"/>
                          <a:ext cx="1056" cy="788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22566" name="Line 38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452" y="3356"/>
                          <a:ext cx="1173" cy="727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22567" name="Line 39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469" y="3388"/>
                          <a:ext cx="1315" cy="665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22568" name="Line 40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493" y="3426"/>
                          <a:ext cx="1469" cy="585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22569" name="Line 41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511" y="3464"/>
                          <a:ext cx="1649" cy="495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22570" name="Line 42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528" y="3518"/>
                          <a:ext cx="1885" cy="38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22571" name="Line 43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552" y="3586"/>
                          <a:ext cx="2168" cy="24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22572" name="Line 44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577" y="3670"/>
                          <a:ext cx="2528" cy="6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22573" name="Line 45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621" y="3545"/>
                          <a:ext cx="2730" cy="17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22574" name="Line 46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682" y="3297"/>
                          <a:ext cx="2635" cy="404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22575" name="Line 47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782" y="2845"/>
                          <a:ext cx="2370" cy="789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22576" name="Line 48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960" y="1992"/>
                          <a:ext cx="1530" cy="144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22577" name="Line 49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2014" y="1727"/>
                          <a:ext cx="1219" cy="1629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22578" name="Freeform 50"/>
                        <p:cNvSpPr>
                          <a:spLocks/>
                        </p:cNvSpPr>
                        <p:nvPr userDrawn="1"/>
                      </p:nvSpPr>
                      <p:spPr bwMode="hidden">
                        <a:xfrm>
                          <a:off x="0" y="2548"/>
                          <a:ext cx="1542" cy="1768"/>
                        </a:xfrm>
                        <a:custGeom>
                          <a:avLst/>
                          <a:gdLst>
                            <a:gd name="T0" fmla="*/ 909 w 1537"/>
                            <a:gd name="T1" fmla="*/ 1264 h 1768"/>
                            <a:gd name="T2" fmla="*/ 1058 w 1537"/>
                            <a:gd name="T3" fmla="*/ 1402 h 1768"/>
                            <a:gd name="T4" fmla="*/ 1214 w 1537"/>
                            <a:gd name="T5" fmla="*/ 1528 h 1768"/>
                            <a:gd name="T6" fmla="*/ 1369 w 1537"/>
                            <a:gd name="T7" fmla="*/ 1654 h 1768"/>
                            <a:gd name="T8" fmla="*/ 1531 w 1537"/>
                            <a:gd name="T9" fmla="*/ 1768 h 1768"/>
                            <a:gd name="T10" fmla="*/ 1537 w 1537"/>
                            <a:gd name="T11" fmla="*/ 1768 h 1768"/>
                            <a:gd name="T12" fmla="*/ 1375 w 1537"/>
                            <a:gd name="T13" fmla="*/ 1654 h 1768"/>
                            <a:gd name="T14" fmla="*/ 1220 w 1537"/>
                            <a:gd name="T15" fmla="*/ 1534 h 1768"/>
                            <a:gd name="T16" fmla="*/ 1064 w 1537"/>
                            <a:gd name="T17" fmla="*/ 1402 h 1768"/>
                            <a:gd name="T18" fmla="*/ 915 w 1537"/>
                            <a:gd name="T19" fmla="*/ 1258 h 1768"/>
                            <a:gd name="T20" fmla="*/ 765 w 1537"/>
                            <a:gd name="T21" fmla="*/ 1115 h 1768"/>
                            <a:gd name="T22" fmla="*/ 628 w 1537"/>
                            <a:gd name="T23" fmla="*/ 959 h 1768"/>
                            <a:gd name="T24" fmla="*/ 496 w 1537"/>
                            <a:gd name="T25" fmla="*/ 803 h 1768"/>
                            <a:gd name="T26" fmla="*/ 377 w 1537"/>
                            <a:gd name="T27" fmla="*/ 647 h 1768"/>
                            <a:gd name="T28" fmla="*/ 269 w 1537"/>
                            <a:gd name="T29" fmla="*/ 485 h 1768"/>
                            <a:gd name="T30" fmla="*/ 167 w 1537"/>
                            <a:gd name="T31" fmla="*/ 323 h 1768"/>
                            <a:gd name="T32" fmla="*/ 78 w 1537"/>
                            <a:gd name="T33" fmla="*/ 161 h 1768"/>
                            <a:gd name="T34" fmla="*/ 0 w 1537"/>
                            <a:gd name="T35" fmla="*/ 0 h 1768"/>
                            <a:gd name="T36" fmla="*/ 0 w 1537"/>
                            <a:gd name="T37" fmla="*/ 12 h 1768"/>
                            <a:gd name="T38" fmla="*/ 78 w 1537"/>
                            <a:gd name="T39" fmla="*/ 173 h 1768"/>
                            <a:gd name="T40" fmla="*/ 167 w 1537"/>
                            <a:gd name="T41" fmla="*/ 335 h 1768"/>
                            <a:gd name="T42" fmla="*/ 269 w 1537"/>
                            <a:gd name="T43" fmla="*/ 491 h 1768"/>
                            <a:gd name="T44" fmla="*/ 377 w 1537"/>
                            <a:gd name="T45" fmla="*/ 653 h 1768"/>
                            <a:gd name="T46" fmla="*/ 496 w 1537"/>
                            <a:gd name="T47" fmla="*/ 809 h 1768"/>
                            <a:gd name="T48" fmla="*/ 628 w 1537"/>
                            <a:gd name="T49" fmla="*/ 965 h 1768"/>
                            <a:gd name="T50" fmla="*/ 765 w 1537"/>
                            <a:gd name="T51" fmla="*/ 1121 h 1768"/>
                            <a:gd name="T52" fmla="*/ 909 w 1537"/>
                            <a:gd name="T53" fmla="*/ 1264 h 1768"/>
                            <a:gd name="T54" fmla="*/ 909 w 1537"/>
                            <a:gd name="T55" fmla="*/ 1264 h 1768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  <a:cxn ang="0">
                              <a:pos x="T26" y="T27"/>
                            </a:cxn>
                            <a:cxn ang="0">
                              <a:pos x="T28" y="T29"/>
                            </a:cxn>
                            <a:cxn ang="0">
                              <a:pos x="T30" y="T31"/>
                            </a:cxn>
                            <a:cxn ang="0">
                              <a:pos x="T32" y="T33"/>
                            </a:cxn>
                            <a:cxn ang="0">
                              <a:pos x="T34" y="T35"/>
                            </a:cxn>
                            <a:cxn ang="0">
                              <a:pos x="T36" y="T37"/>
                            </a:cxn>
                            <a:cxn ang="0">
                              <a:pos x="T38" y="T39"/>
                            </a:cxn>
                            <a:cxn ang="0">
                              <a:pos x="T40" y="T41"/>
                            </a:cxn>
                            <a:cxn ang="0">
                              <a:pos x="T42" y="T43"/>
                            </a:cxn>
                            <a:cxn ang="0">
                              <a:pos x="T44" y="T45"/>
                            </a:cxn>
                            <a:cxn ang="0">
                              <a:pos x="T46" y="T47"/>
                            </a:cxn>
                            <a:cxn ang="0">
                              <a:pos x="T48" y="T49"/>
                            </a:cxn>
                            <a:cxn ang="0">
                              <a:pos x="T50" y="T51"/>
                            </a:cxn>
                            <a:cxn ang="0">
                              <a:pos x="T52" y="T53"/>
                            </a:cxn>
                            <a:cxn ang="0">
                              <a:pos x="T54" y="T55"/>
                            </a:cxn>
                          </a:cxnLst>
                          <a:rect l="0" t="0" r="r" b="b"/>
                          <a:pathLst>
                            <a:path w="1537" h="1768">
                              <a:moveTo>
                                <a:pt x="909" y="1264"/>
                              </a:moveTo>
                              <a:lnTo>
                                <a:pt x="1058" y="1402"/>
                              </a:lnTo>
                              <a:lnTo>
                                <a:pt x="1214" y="1528"/>
                              </a:lnTo>
                              <a:lnTo>
                                <a:pt x="1369" y="1654"/>
                              </a:lnTo>
                              <a:lnTo>
                                <a:pt x="1531" y="1768"/>
                              </a:lnTo>
                              <a:lnTo>
                                <a:pt x="1537" y="1768"/>
                              </a:lnTo>
                              <a:lnTo>
                                <a:pt x="1375" y="1654"/>
                              </a:lnTo>
                              <a:lnTo>
                                <a:pt x="1220" y="1534"/>
                              </a:lnTo>
                              <a:lnTo>
                                <a:pt x="1064" y="1402"/>
                              </a:lnTo>
                              <a:lnTo>
                                <a:pt x="915" y="1258"/>
                              </a:lnTo>
                              <a:lnTo>
                                <a:pt x="765" y="1115"/>
                              </a:lnTo>
                              <a:lnTo>
                                <a:pt x="628" y="959"/>
                              </a:lnTo>
                              <a:lnTo>
                                <a:pt x="496" y="803"/>
                              </a:lnTo>
                              <a:lnTo>
                                <a:pt x="377" y="647"/>
                              </a:lnTo>
                              <a:lnTo>
                                <a:pt x="269" y="485"/>
                              </a:lnTo>
                              <a:lnTo>
                                <a:pt x="167" y="323"/>
                              </a:lnTo>
                              <a:lnTo>
                                <a:pt x="78" y="161"/>
                              </a:lnTo>
                              <a:lnTo>
                                <a:pt x="0" y="0"/>
                              </a:lnTo>
                              <a:lnTo>
                                <a:pt x="0" y="12"/>
                              </a:lnTo>
                              <a:lnTo>
                                <a:pt x="78" y="173"/>
                              </a:lnTo>
                              <a:lnTo>
                                <a:pt x="167" y="335"/>
                              </a:lnTo>
                              <a:lnTo>
                                <a:pt x="269" y="491"/>
                              </a:lnTo>
                              <a:lnTo>
                                <a:pt x="377" y="653"/>
                              </a:lnTo>
                              <a:lnTo>
                                <a:pt x="496" y="809"/>
                              </a:lnTo>
                              <a:lnTo>
                                <a:pt x="628" y="965"/>
                              </a:lnTo>
                              <a:lnTo>
                                <a:pt x="765" y="1121"/>
                              </a:lnTo>
                              <a:lnTo>
                                <a:pt x="909" y="1264"/>
                              </a:lnTo>
                              <a:lnTo>
                                <a:pt x="909" y="1264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grpSp>
                      <p:nvGrpSpPr>
                        <p:cNvPr id="22579" name="Group 51"/>
                        <p:cNvGrpSpPr>
                          <a:grpSpLocks/>
                        </p:cNvGrpSpPr>
                        <p:nvPr userDrawn="1"/>
                      </p:nvGrpSpPr>
                      <p:grpSpPr bwMode="auto">
                        <a:xfrm>
                          <a:off x="0" y="1812"/>
                          <a:ext cx="3672" cy="2049"/>
                          <a:chOff x="5" y="1816"/>
                          <a:chExt cx="3672" cy="2049"/>
                        </a:xfrm>
                      </p:grpSpPr>
                      <p:sp>
                        <p:nvSpPr>
                          <p:cNvPr id="22580" name="Oval 52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1544" y="2872"/>
                            <a:ext cx="161" cy="280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hlink"/>
                                </a:solid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ru-RU"/>
                          </a:p>
                        </p:txBody>
                      </p:sp>
                      <p:sp>
                        <p:nvSpPr>
                          <p:cNvPr id="22581" name="Oval 53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1490" y="2750"/>
                            <a:ext cx="281" cy="503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hlink"/>
                                </a:solid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ru-RU"/>
                          </a:p>
                        </p:txBody>
                      </p:sp>
                      <p:sp>
                        <p:nvSpPr>
                          <p:cNvPr id="22582" name="Oval 54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1415" y="2563"/>
                            <a:ext cx="471" cy="813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hlink"/>
                                </a:solid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ru-RU"/>
                          </a:p>
                        </p:txBody>
                      </p:sp>
                      <p:sp>
                        <p:nvSpPr>
                          <p:cNvPr id="22583" name="Oval 55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1357" y="2400"/>
                            <a:ext cx="623" cy="1129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hlink"/>
                                </a:solid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ru-RU"/>
                          </a:p>
                        </p:txBody>
                      </p:sp>
                      <p:sp>
                        <p:nvSpPr>
                          <p:cNvPr id="22584" name="Oval 56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1295" y="2200"/>
                            <a:ext cx="786" cy="1467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hlink"/>
                                </a:solid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ru-RU"/>
                          </a:p>
                        </p:txBody>
                      </p:sp>
                      <p:sp>
                        <p:nvSpPr>
                          <p:cNvPr id="22585" name="Oval 57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1238" y="2040"/>
                            <a:ext cx="972" cy="1779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hlink"/>
                                </a:solid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ru-RU"/>
                          </a:p>
                        </p:txBody>
                      </p:sp>
                      <p:sp>
                        <p:nvSpPr>
                          <p:cNvPr id="22586" name="Oval 58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1155" y="1868"/>
                            <a:ext cx="1167" cy="2094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hlink"/>
                                </a:solid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ru-RU"/>
                          </a:p>
                        </p:txBody>
                      </p:sp>
                      <p:sp>
                        <p:nvSpPr>
                          <p:cNvPr id="22587" name="Oval 59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1085" y="1698"/>
                            <a:ext cx="1346" cy="2398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hlink"/>
                                </a:solid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ru-RU"/>
                          </a:p>
                        </p:txBody>
                      </p:sp>
                      <p:sp>
                        <p:nvSpPr>
                          <p:cNvPr id="22588" name="Oval 60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998" y="1539"/>
                            <a:ext cx="1563" cy="2696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hlink"/>
                                </a:solid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ru-RU"/>
                          </a:p>
                        </p:txBody>
                      </p:sp>
                      <p:sp>
                        <p:nvSpPr>
                          <p:cNvPr id="22589" name="Oval 61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933" y="1360"/>
                            <a:ext cx="1711" cy="3016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hlink"/>
                                </a:solid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ru-RU"/>
                          </a:p>
                        </p:txBody>
                      </p:sp>
                      <p:sp>
                        <p:nvSpPr>
                          <p:cNvPr id="22590" name="Oval 62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65139">
                            <a:off x="877" y="1187"/>
                            <a:ext cx="1880" cy="3345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hlink"/>
                                </a:solid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ru-RU"/>
                          </a:p>
                        </p:txBody>
                      </p:sp>
                      <p:sp>
                        <p:nvSpPr>
                          <p:cNvPr id="22591" name="Oval 63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780025">
                            <a:off x="816" y="1005"/>
                            <a:ext cx="2049" cy="3672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hlink"/>
                                </a:solid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ru-RU"/>
                          </a:p>
                        </p:txBody>
                      </p:sp>
                    </p:grpSp>
                    <p:sp>
                      <p:nvSpPr>
                        <p:cNvPr id="22592" name="Line 64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flipV="1">
                          <a:off x="1656" y="1164"/>
                          <a:ext cx="831" cy="177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22593" name="Line 65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615780" flipV="1">
                          <a:off x="1811" y="1299"/>
                          <a:ext cx="819" cy="172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22594" name="Line 66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139441" flipV="1">
                          <a:off x="1963" y="1148"/>
                          <a:ext cx="383" cy="1895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22595" name="Line 67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061104" flipV="1">
                          <a:off x="1921" y="1332"/>
                          <a:ext cx="744" cy="176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22596" name="Line 68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2202167" flipV="1">
                          <a:off x="2217" y="1314"/>
                          <a:ext cx="311" cy="1917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22597" name="Line 69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2039" y="1549"/>
                          <a:ext cx="895" cy="1722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22598" name="Line 70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2024" y="1649"/>
                          <a:ext cx="1049" cy="166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22599" name="Line 71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985" y="1876"/>
                          <a:ext cx="1357" cy="151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22600" name="Line 72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936" y="2115"/>
                          <a:ext cx="1686" cy="13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22601" name="Line 73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897" y="2287"/>
                          <a:ext cx="1880" cy="1225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22602" name="Line 74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855" y="2458"/>
                          <a:ext cx="2060" cy="109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22603" name="Line 75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823" y="2640"/>
                          <a:ext cx="2224" cy="9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22604" name="Line 76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737" y="3059"/>
                          <a:ext cx="2520" cy="614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22605" name="Line 77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24" y="3150"/>
                          <a:ext cx="472" cy="112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22606" name="Line 78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1121" y="2961"/>
                          <a:ext cx="220" cy="1012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22607" name="Line 79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1041" y="2935"/>
                          <a:ext cx="304" cy="99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22608" name="Line 80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957" y="2910"/>
                          <a:ext cx="394" cy="97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22609" name="Line 81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880" y="2885"/>
                          <a:ext cx="478" cy="94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22610" name="Line 82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801" y="2863"/>
                          <a:ext cx="561" cy="91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22611" name="Line 83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717" y="2836"/>
                          <a:ext cx="656" cy="878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22612" name="Line 84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631" y="2810"/>
                          <a:ext cx="752" cy="842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22613" name="Line 85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462" y="2758"/>
                          <a:ext cx="946" cy="75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22614" name="Line 86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365" y="2729"/>
                          <a:ext cx="1058" cy="69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22615" name="Line 87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265" y="2697"/>
                          <a:ext cx="1174" cy="63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22616" name="Line 88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55" y="2632"/>
                          <a:ext cx="1431" cy="48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22617" name="Line 89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-1" y="2607"/>
                          <a:ext cx="1513" cy="37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22618" name="Line 90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-72" y="2570"/>
                          <a:ext cx="1648" cy="107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22619" name="Line 91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-237" y="1095"/>
                          <a:ext cx="2219" cy="1364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22620" name="Line 92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-43" y="962"/>
                          <a:ext cx="2071" cy="154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22621" name="Line 93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418" y="826"/>
                          <a:ext cx="1672" cy="178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22622" name="Line 94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634" y="808"/>
                          <a:ext cx="1473" cy="1852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22623" name="Line 95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1094" y="827"/>
                          <a:ext cx="1030" cy="1945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22624" name="Line 96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1302" y="857"/>
                          <a:ext cx="829" cy="197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22625" name="Line 97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1496" y="901"/>
                          <a:ext cx="633" cy="1978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22626" name="Line 98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1679" y="952"/>
                          <a:ext cx="447" cy="1978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22627" name="Line 99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1859" y="1013"/>
                          <a:ext cx="261" cy="1962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</p:grpSp>
                </p:grpSp>
              </p:grpSp>
            </p:grpSp>
          </p:grpSp>
          <p:grpSp>
            <p:nvGrpSpPr>
              <p:cNvPr id="22628" name="Group 100"/>
              <p:cNvGrpSpPr>
                <a:grpSpLocks/>
              </p:cNvGrpSpPr>
              <p:nvPr userDrawn="1"/>
            </p:nvGrpSpPr>
            <p:grpSpPr bwMode="auto">
              <a:xfrm>
                <a:off x="402" y="1454"/>
                <a:ext cx="2787" cy="2866"/>
                <a:chOff x="2" y="1454"/>
                <a:chExt cx="2787" cy="2866"/>
              </a:xfrm>
            </p:grpSpPr>
            <p:sp>
              <p:nvSpPr>
                <p:cNvPr id="22629" name="Line 101"/>
                <p:cNvSpPr>
                  <a:spLocks noChangeShapeType="1"/>
                </p:cNvSpPr>
                <p:nvPr userDrawn="1"/>
              </p:nvSpPr>
              <p:spPr bwMode="hidden">
                <a:xfrm rot="1678521" flipV="1">
                  <a:off x="2057" y="1454"/>
                  <a:ext cx="732" cy="1778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2630" name="Line 102"/>
                <p:cNvSpPr>
                  <a:spLocks noChangeShapeType="1"/>
                </p:cNvSpPr>
                <p:nvPr userDrawn="1"/>
              </p:nvSpPr>
              <p:spPr bwMode="hidden">
                <a:xfrm flipH="1" flipV="1">
                  <a:off x="870" y="3854"/>
                  <a:ext cx="223" cy="463"/>
                </a:xfrm>
                <a:prstGeom prst="line">
                  <a:avLst/>
                </a:prstGeom>
                <a:noFill/>
                <a:ln w="19050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grpSp>
              <p:nvGrpSpPr>
                <p:cNvPr id="22631" name="Group 103"/>
                <p:cNvGrpSpPr>
                  <a:grpSpLocks/>
                </p:cNvGrpSpPr>
                <p:nvPr userDrawn="1"/>
              </p:nvGrpSpPr>
              <p:grpSpPr bwMode="auto">
                <a:xfrm>
                  <a:off x="2" y="2738"/>
                  <a:ext cx="1317" cy="1582"/>
                  <a:chOff x="2" y="2738"/>
                  <a:chExt cx="1317" cy="1582"/>
                </a:xfrm>
              </p:grpSpPr>
              <p:sp>
                <p:nvSpPr>
                  <p:cNvPr id="22632" name="Line 104"/>
                  <p:cNvSpPr>
                    <a:spLocks noChangeShapeType="1"/>
                  </p:cNvSpPr>
                  <p:nvPr userDrawn="1"/>
                </p:nvSpPr>
                <p:spPr bwMode="hidden">
                  <a:xfrm flipH="1">
                    <a:off x="697" y="3855"/>
                    <a:ext cx="173" cy="187"/>
                  </a:xfrm>
                  <a:prstGeom prst="line">
                    <a:avLst/>
                  </a:prstGeom>
                  <a:noFill/>
                  <a:ln w="190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22633" name="Freeform 105"/>
                  <p:cNvSpPr>
                    <a:spLocks/>
                  </p:cNvSpPr>
                  <p:nvPr userDrawn="1"/>
                </p:nvSpPr>
                <p:spPr bwMode="hidden">
                  <a:xfrm>
                    <a:off x="2" y="3218"/>
                    <a:ext cx="1006" cy="1102"/>
                  </a:xfrm>
                  <a:custGeom>
                    <a:avLst/>
                    <a:gdLst>
                      <a:gd name="T0" fmla="*/ 1006 w 1006"/>
                      <a:gd name="T1" fmla="*/ 1102 h 1102"/>
                      <a:gd name="T2" fmla="*/ 696 w 1006"/>
                      <a:gd name="T3" fmla="*/ 823 h 1102"/>
                      <a:gd name="T4" fmla="*/ 333 w 1006"/>
                      <a:gd name="T5" fmla="*/ 447 h 1102"/>
                      <a:gd name="T6" fmla="*/ 51 w 1006"/>
                      <a:gd name="T7" fmla="*/ 76 h 1102"/>
                      <a:gd name="T8" fmla="*/ 0 w 1006"/>
                      <a:gd name="T9" fmla="*/ 0 h 110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06" h="1102">
                        <a:moveTo>
                          <a:pt x="1006" y="1102"/>
                        </a:moveTo>
                        <a:lnTo>
                          <a:pt x="696" y="823"/>
                        </a:lnTo>
                        <a:lnTo>
                          <a:pt x="333" y="447"/>
                        </a:lnTo>
                        <a:lnTo>
                          <a:pt x="51" y="76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19050" cmpd="sng">
                    <a:solidFill>
                      <a:schemeClr val="accent2"/>
                    </a:solidFill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22634" name="Line 106"/>
                  <p:cNvSpPr>
                    <a:spLocks noChangeShapeType="1"/>
                  </p:cNvSpPr>
                  <p:nvPr userDrawn="1"/>
                </p:nvSpPr>
                <p:spPr bwMode="hidden">
                  <a:xfrm flipH="1">
                    <a:off x="1242" y="4231"/>
                    <a:ext cx="77" cy="88"/>
                  </a:xfrm>
                  <a:prstGeom prst="line">
                    <a:avLst/>
                  </a:prstGeom>
                  <a:noFill/>
                  <a:ln w="190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22635" name="Line 107"/>
                  <p:cNvSpPr>
                    <a:spLocks noChangeShapeType="1"/>
                  </p:cNvSpPr>
                  <p:nvPr userDrawn="1"/>
                </p:nvSpPr>
                <p:spPr bwMode="hidden">
                  <a:xfrm flipH="1" flipV="1">
                    <a:off x="340" y="3668"/>
                    <a:ext cx="532" cy="185"/>
                  </a:xfrm>
                  <a:prstGeom prst="line">
                    <a:avLst/>
                  </a:prstGeom>
                  <a:noFill/>
                  <a:ln w="190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22636" name="Line 108"/>
                  <p:cNvSpPr>
                    <a:spLocks noChangeShapeType="1"/>
                  </p:cNvSpPr>
                  <p:nvPr userDrawn="1"/>
                </p:nvSpPr>
                <p:spPr bwMode="hidden">
                  <a:xfrm flipH="1" flipV="1">
                    <a:off x="237" y="3101"/>
                    <a:ext cx="101" cy="567"/>
                  </a:xfrm>
                  <a:prstGeom prst="line">
                    <a:avLst/>
                  </a:prstGeom>
                  <a:noFill/>
                  <a:ln w="190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22637" name="Line 109"/>
                  <p:cNvSpPr>
                    <a:spLocks noChangeShapeType="1"/>
                  </p:cNvSpPr>
                  <p:nvPr userDrawn="1"/>
                </p:nvSpPr>
                <p:spPr bwMode="hidden">
                  <a:xfrm flipH="1" flipV="1">
                    <a:off x="2" y="3009"/>
                    <a:ext cx="235" cy="92"/>
                  </a:xfrm>
                  <a:prstGeom prst="line">
                    <a:avLst/>
                  </a:prstGeom>
                  <a:noFill/>
                  <a:ln w="190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22638" name="Line 110"/>
                  <p:cNvSpPr>
                    <a:spLocks noChangeShapeType="1"/>
                  </p:cNvSpPr>
                  <p:nvPr userDrawn="1"/>
                </p:nvSpPr>
                <p:spPr bwMode="hidden">
                  <a:xfrm flipV="1">
                    <a:off x="54" y="3101"/>
                    <a:ext cx="182" cy="194"/>
                  </a:xfrm>
                  <a:prstGeom prst="line">
                    <a:avLst/>
                  </a:prstGeom>
                  <a:noFill/>
                  <a:ln w="190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22639" name="Line 111"/>
                  <p:cNvSpPr>
                    <a:spLocks noChangeShapeType="1"/>
                  </p:cNvSpPr>
                  <p:nvPr userDrawn="1"/>
                </p:nvSpPr>
                <p:spPr bwMode="hidden">
                  <a:xfrm flipH="1">
                    <a:off x="336" y="3476"/>
                    <a:ext cx="176" cy="192"/>
                  </a:xfrm>
                  <a:prstGeom prst="line">
                    <a:avLst/>
                  </a:prstGeom>
                  <a:noFill/>
                  <a:ln w="190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22640" name="Line 112"/>
                  <p:cNvSpPr>
                    <a:spLocks noChangeShapeType="1"/>
                  </p:cNvSpPr>
                  <p:nvPr userDrawn="1"/>
                </p:nvSpPr>
                <p:spPr bwMode="hidden">
                  <a:xfrm flipV="1">
                    <a:off x="3" y="2738"/>
                    <a:ext cx="14" cy="23"/>
                  </a:xfrm>
                  <a:prstGeom prst="line">
                    <a:avLst/>
                  </a:prstGeom>
                  <a:noFill/>
                  <a:ln w="190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ru-RU"/>
                  </a:p>
                </p:txBody>
              </p:sp>
            </p:grpSp>
          </p:grpSp>
        </p:grpSp>
        <p:grpSp>
          <p:nvGrpSpPr>
            <p:cNvPr id="22641" name="Group 113"/>
            <p:cNvGrpSpPr>
              <a:grpSpLocks/>
            </p:cNvGrpSpPr>
            <p:nvPr userDrawn="1"/>
          </p:nvGrpSpPr>
          <p:grpSpPr bwMode="auto">
            <a:xfrm>
              <a:off x="16" y="1326"/>
              <a:ext cx="3325" cy="2948"/>
              <a:chOff x="16" y="1326"/>
              <a:chExt cx="3325" cy="2948"/>
            </a:xfrm>
          </p:grpSpPr>
          <p:sp>
            <p:nvSpPr>
              <p:cNvPr id="22642" name="Freeform 114"/>
              <p:cNvSpPr>
                <a:spLocks/>
              </p:cNvSpPr>
              <p:nvPr/>
            </p:nvSpPr>
            <p:spPr bwMode="hidden">
              <a:xfrm>
                <a:off x="16" y="2656"/>
                <a:ext cx="1440" cy="1618"/>
              </a:xfrm>
              <a:custGeom>
                <a:avLst/>
                <a:gdLst>
                  <a:gd name="T0" fmla="*/ 873 w 1435"/>
                  <a:gd name="T1" fmla="*/ 1150 h 1618"/>
                  <a:gd name="T2" fmla="*/ 741 w 1435"/>
                  <a:gd name="T3" fmla="*/ 1019 h 1618"/>
                  <a:gd name="T4" fmla="*/ 610 w 1435"/>
                  <a:gd name="T5" fmla="*/ 875 h 1618"/>
                  <a:gd name="T6" fmla="*/ 490 w 1435"/>
                  <a:gd name="T7" fmla="*/ 737 h 1618"/>
                  <a:gd name="T8" fmla="*/ 377 w 1435"/>
                  <a:gd name="T9" fmla="*/ 593 h 1618"/>
                  <a:gd name="T10" fmla="*/ 275 w 1435"/>
                  <a:gd name="T11" fmla="*/ 443 h 1618"/>
                  <a:gd name="T12" fmla="*/ 173 w 1435"/>
                  <a:gd name="T13" fmla="*/ 299 h 1618"/>
                  <a:gd name="T14" fmla="*/ 84 w 1435"/>
                  <a:gd name="T15" fmla="*/ 149 h 1618"/>
                  <a:gd name="T16" fmla="*/ 0 w 1435"/>
                  <a:gd name="T17" fmla="*/ 0 h 1618"/>
                  <a:gd name="T18" fmla="*/ 0 w 1435"/>
                  <a:gd name="T19" fmla="*/ 11 h 1618"/>
                  <a:gd name="T20" fmla="*/ 84 w 1435"/>
                  <a:gd name="T21" fmla="*/ 155 h 1618"/>
                  <a:gd name="T22" fmla="*/ 173 w 1435"/>
                  <a:gd name="T23" fmla="*/ 305 h 1618"/>
                  <a:gd name="T24" fmla="*/ 269 w 1435"/>
                  <a:gd name="T25" fmla="*/ 449 h 1618"/>
                  <a:gd name="T26" fmla="*/ 377 w 1435"/>
                  <a:gd name="T27" fmla="*/ 593 h 1618"/>
                  <a:gd name="T28" fmla="*/ 490 w 1435"/>
                  <a:gd name="T29" fmla="*/ 737 h 1618"/>
                  <a:gd name="T30" fmla="*/ 610 w 1435"/>
                  <a:gd name="T31" fmla="*/ 881 h 1618"/>
                  <a:gd name="T32" fmla="*/ 735 w 1435"/>
                  <a:gd name="T33" fmla="*/ 1019 h 1618"/>
                  <a:gd name="T34" fmla="*/ 873 w 1435"/>
                  <a:gd name="T35" fmla="*/ 1150 h 1618"/>
                  <a:gd name="T36" fmla="*/ 1010 w 1435"/>
                  <a:gd name="T37" fmla="*/ 1276 h 1618"/>
                  <a:gd name="T38" fmla="*/ 1148 w 1435"/>
                  <a:gd name="T39" fmla="*/ 1396 h 1618"/>
                  <a:gd name="T40" fmla="*/ 1286 w 1435"/>
                  <a:gd name="T41" fmla="*/ 1510 h 1618"/>
                  <a:gd name="T42" fmla="*/ 1429 w 1435"/>
                  <a:gd name="T43" fmla="*/ 1618 h 1618"/>
                  <a:gd name="T44" fmla="*/ 1435 w 1435"/>
                  <a:gd name="T45" fmla="*/ 1618 h 1618"/>
                  <a:gd name="T46" fmla="*/ 1292 w 1435"/>
                  <a:gd name="T47" fmla="*/ 1510 h 1618"/>
                  <a:gd name="T48" fmla="*/ 1154 w 1435"/>
                  <a:gd name="T49" fmla="*/ 1396 h 1618"/>
                  <a:gd name="T50" fmla="*/ 1010 w 1435"/>
                  <a:gd name="T51" fmla="*/ 1276 h 1618"/>
                  <a:gd name="T52" fmla="*/ 873 w 1435"/>
                  <a:gd name="T53" fmla="*/ 1150 h 1618"/>
                  <a:gd name="T54" fmla="*/ 873 w 1435"/>
                  <a:gd name="T55" fmla="*/ 1150 h 16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435" h="1618">
                    <a:moveTo>
                      <a:pt x="873" y="1150"/>
                    </a:moveTo>
                    <a:lnTo>
                      <a:pt x="741" y="1019"/>
                    </a:lnTo>
                    <a:lnTo>
                      <a:pt x="610" y="875"/>
                    </a:lnTo>
                    <a:lnTo>
                      <a:pt x="490" y="737"/>
                    </a:lnTo>
                    <a:lnTo>
                      <a:pt x="377" y="593"/>
                    </a:lnTo>
                    <a:lnTo>
                      <a:pt x="275" y="443"/>
                    </a:lnTo>
                    <a:lnTo>
                      <a:pt x="173" y="299"/>
                    </a:lnTo>
                    <a:lnTo>
                      <a:pt x="84" y="149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84" y="155"/>
                    </a:lnTo>
                    <a:lnTo>
                      <a:pt x="173" y="305"/>
                    </a:lnTo>
                    <a:lnTo>
                      <a:pt x="269" y="449"/>
                    </a:lnTo>
                    <a:lnTo>
                      <a:pt x="377" y="593"/>
                    </a:lnTo>
                    <a:lnTo>
                      <a:pt x="490" y="737"/>
                    </a:lnTo>
                    <a:lnTo>
                      <a:pt x="610" y="881"/>
                    </a:lnTo>
                    <a:lnTo>
                      <a:pt x="735" y="1019"/>
                    </a:lnTo>
                    <a:lnTo>
                      <a:pt x="873" y="1150"/>
                    </a:lnTo>
                    <a:lnTo>
                      <a:pt x="1010" y="1276"/>
                    </a:lnTo>
                    <a:lnTo>
                      <a:pt x="1148" y="1396"/>
                    </a:lnTo>
                    <a:lnTo>
                      <a:pt x="1286" y="1510"/>
                    </a:lnTo>
                    <a:lnTo>
                      <a:pt x="1429" y="1618"/>
                    </a:lnTo>
                    <a:lnTo>
                      <a:pt x="1435" y="1618"/>
                    </a:lnTo>
                    <a:lnTo>
                      <a:pt x="1292" y="1510"/>
                    </a:lnTo>
                    <a:lnTo>
                      <a:pt x="1154" y="1396"/>
                    </a:lnTo>
                    <a:lnTo>
                      <a:pt x="1010" y="1276"/>
                    </a:lnTo>
                    <a:lnTo>
                      <a:pt x="873" y="1150"/>
                    </a:lnTo>
                    <a:lnTo>
                      <a:pt x="873" y="115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2643" name="Freeform 115"/>
              <p:cNvSpPr>
                <a:spLocks/>
              </p:cNvSpPr>
              <p:nvPr/>
            </p:nvSpPr>
            <p:spPr bwMode="hidden">
              <a:xfrm>
                <a:off x="16" y="2260"/>
                <a:ext cx="1673" cy="2014"/>
              </a:xfrm>
              <a:custGeom>
                <a:avLst/>
                <a:gdLst>
                  <a:gd name="T0" fmla="*/ 957 w 1668"/>
                  <a:gd name="T1" fmla="*/ 1463 h 2014"/>
                  <a:gd name="T2" fmla="*/ 789 w 1668"/>
                  <a:gd name="T3" fmla="*/ 1289 h 2014"/>
                  <a:gd name="T4" fmla="*/ 634 w 1668"/>
                  <a:gd name="T5" fmla="*/ 1115 h 2014"/>
                  <a:gd name="T6" fmla="*/ 490 w 1668"/>
                  <a:gd name="T7" fmla="*/ 929 h 2014"/>
                  <a:gd name="T8" fmla="*/ 365 w 1668"/>
                  <a:gd name="T9" fmla="*/ 743 h 2014"/>
                  <a:gd name="T10" fmla="*/ 251 w 1668"/>
                  <a:gd name="T11" fmla="*/ 557 h 2014"/>
                  <a:gd name="T12" fmla="*/ 149 w 1668"/>
                  <a:gd name="T13" fmla="*/ 372 h 2014"/>
                  <a:gd name="T14" fmla="*/ 66 w 1668"/>
                  <a:gd name="T15" fmla="*/ 186 h 2014"/>
                  <a:gd name="T16" fmla="*/ 0 w 1668"/>
                  <a:gd name="T17" fmla="*/ 0 h 2014"/>
                  <a:gd name="T18" fmla="*/ 0 w 1668"/>
                  <a:gd name="T19" fmla="*/ 12 h 2014"/>
                  <a:gd name="T20" fmla="*/ 66 w 1668"/>
                  <a:gd name="T21" fmla="*/ 198 h 2014"/>
                  <a:gd name="T22" fmla="*/ 149 w 1668"/>
                  <a:gd name="T23" fmla="*/ 384 h 2014"/>
                  <a:gd name="T24" fmla="*/ 251 w 1668"/>
                  <a:gd name="T25" fmla="*/ 569 h 2014"/>
                  <a:gd name="T26" fmla="*/ 365 w 1668"/>
                  <a:gd name="T27" fmla="*/ 755 h 2014"/>
                  <a:gd name="T28" fmla="*/ 490 w 1668"/>
                  <a:gd name="T29" fmla="*/ 935 h 2014"/>
                  <a:gd name="T30" fmla="*/ 634 w 1668"/>
                  <a:gd name="T31" fmla="*/ 1115 h 2014"/>
                  <a:gd name="T32" fmla="*/ 789 w 1668"/>
                  <a:gd name="T33" fmla="*/ 1295 h 2014"/>
                  <a:gd name="T34" fmla="*/ 957 w 1668"/>
                  <a:gd name="T35" fmla="*/ 1463 h 2014"/>
                  <a:gd name="T36" fmla="*/ 1130 w 1668"/>
                  <a:gd name="T37" fmla="*/ 1618 h 2014"/>
                  <a:gd name="T38" fmla="*/ 1303 w 1668"/>
                  <a:gd name="T39" fmla="*/ 1762 h 2014"/>
                  <a:gd name="T40" fmla="*/ 1483 w 1668"/>
                  <a:gd name="T41" fmla="*/ 1894 h 2014"/>
                  <a:gd name="T42" fmla="*/ 1662 w 1668"/>
                  <a:gd name="T43" fmla="*/ 2014 h 2014"/>
                  <a:gd name="T44" fmla="*/ 1668 w 1668"/>
                  <a:gd name="T45" fmla="*/ 2014 h 2014"/>
                  <a:gd name="T46" fmla="*/ 1483 w 1668"/>
                  <a:gd name="T47" fmla="*/ 1894 h 2014"/>
                  <a:gd name="T48" fmla="*/ 1303 w 1668"/>
                  <a:gd name="T49" fmla="*/ 1762 h 2014"/>
                  <a:gd name="T50" fmla="*/ 1130 w 1668"/>
                  <a:gd name="T51" fmla="*/ 1618 h 2014"/>
                  <a:gd name="T52" fmla="*/ 957 w 1668"/>
                  <a:gd name="T53" fmla="*/ 1463 h 2014"/>
                  <a:gd name="T54" fmla="*/ 957 w 1668"/>
                  <a:gd name="T55" fmla="*/ 1463 h 20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668" h="2014">
                    <a:moveTo>
                      <a:pt x="957" y="1463"/>
                    </a:moveTo>
                    <a:lnTo>
                      <a:pt x="789" y="1289"/>
                    </a:lnTo>
                    <a:lnTo>
                      <a:pt x="634" y="1115"/>
                    </a:lnTo>
                    <a:lnTo>
                      <a:pt x="490" y="929"/>
                    </a:lnTo>
                    <a:lnTo>
                      <a:pt x="365" y="743"/>
                    </a:lnTo>
                    <a:lnTo>
                      <a:pt x="251" y="557"/>
                    </a:lnTo>
                    <a:lnTo>
                      <a:pt x="149" y="372"/>
                    </a:lnTo>
                    <a:lnTo>
                      <a:pt x="66" y="186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6" y="198"/>
                    </a:lnTo>
                    <a:lnTo>
                      <a:pt x="149" y="384"/>
                    </a:lnTo>
                    <a:lnTo>
                      <a:pt x="251" y="569"/>
                    </a:lnTo>
                    <a:lnTo>
                      <a:pt x="365" y="755"/>
                    </a:lnTo>
                    <a:lnTo>
                      <a:pt x="490" y="935"/>
                    </a:lnTo>
                    <a:lnTo>
                      <a:pt x="634" y="1115"/>
                    </a:lnTo>
                    <a:lnTo>
                      <a:pt x="789" y="1295"/>
                    </a:lnTo>
                    <a:lnTo>
                      <a:pt x="957" y="1463"/>
                    </a:lnTo>
                    <a:lnTo>
                      <a:pt x="1130" y="1618"/>
                    </a:lnTo>
                    <a:lnTo>
                      <a:pt x="1303" y="1762"/>
                    </a:lnTo>
                    <a:lnTo>
                      <a:pt x="1483" y="1894"/>
                    </a:lnTo>
                    <a:lnTo>
                      <a:pt x="1662" y="2014"/>
                    </a:lnTo>
                    <a:lnTo>
                      <a:pt x="1668" y="2014"/>
                    </a:lnTo>
                    <a:lnTo>
                      <a:pt x="1483" y="1894"/>
                    </a:lnTo>
                    <a:lnTo>
                      <a:pt x="1303" y="1762"/>
                    </a:lnTo>
                    <a:lnTo>
                      <a:pt x="1130" y="1618"/>
                    </a:lnTo>
                    <a:lnTo>
                      <a:pt x="957" y="1463"/>
                    </a:lnTo>
                    <a:lnTo>
                      <a:pt x="957" y="146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2644" name="Rectangle 116"/>
              <p:cNvSpPr>
                <a:spLocks noChangeArrowheads="1"/>
              </p:cNvSpPr>
              <p:nvPr/>
            </p:nvSpPr>
            <p:spPr bwMode="hidden">
              <a:xfrm rot="-2488720">
                <a:off x="1988" y="1919"/>
                <a:ext cx="1353" cy="1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2645" name="Rectangle 117"/>
              <p:cNvSpPr>
                <a:spLocks noChangeArrowheads="1"/>
              </p:cNvSpPr>
              <p:nvPr/>
            </p:nvSpPr>
            <p:spPr bwMode="hidden">
              <a:xfrm rot="-5087790">
                <a:off x="1964" y="2613"/>
                <a:ext cx="2217" cy="1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2646" name="Rectangle 118"/>
              <p:cNvSpPr>
                <a:spLocks noChangeArrowheads="1"/>
              </p:cNvSpPr>
              <p:nvPr/>
            </p:nvSpPr>
            <p:spPr bwMode="hidden">
              <a:xfrm rot="-3417299">
                <a:off x="1019" y="2694"/>
                <a:ext cx="2678" cy="1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2647" name="Rectangle 119"/>
              <p:cNvSpPr>
                <a:spLocks noChangeArrowheads="1"/>
              </p:cNvSpPr>
              <p:nvPr/>
            </p:nvSpPr>
            <p:spPr bwMode="hidden">
              <a:xfrm rot="-835848">
                <a:off x="688" y="1748"/>
                <a:ext cx="2390" cy="1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grpSp>
            <p:nvGrpSpPr>
              <p:cNvPr id="22648" name="Group 120"/>
              <p:cNvGrpSpPr>
                <a:grpSpLocks noChangeAspect="1"/>
              </p:cNvGrpSpPr>
              <p:nvPr/>
            </p:nvGrpSpPr>
            <p:grpSpPr bwMode="auto">
              <a:xfrm>
                <a:off x="3046" y="1326"/>
                <a:ext cx="259" cy="299"/>
                <a:chOff x="3042" y="1265"/>
                <a:chExt cx="367" cy="424"/>
              </a:xfrm>
            </p:grpSpPr>
            <p:sp>
              <p:nvSpPr>
                <p:cNvPr id="22649" name="Oval 121"/>
                <p:cNvSpPr>
                  <a:spLocks noChangeAspect="1" noChangeArrowheads="1"/>
                </p:cNvSpPr>
                <p:nvPr userDrawn="1"/>
              </p:nvSpPr>
              <p:spPr bwMode="hidden">
                <a:xfrm rot="2828979">
                  <a:off x="2982" y="1467"/>
                  <a:ext cx="282" cy="16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84706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2650" name="Freeform 122"/>
                <p:cNvSpPr>
                  <a:spLocks noChangeAspect="1"/>
                </p:cNvSpPr>
                <p:nvPr userDrawn="1"/>
              </p:nvSpPr>
              <p:spPr bwMode="hidden">
                <a:xfrm>
                  <a:off x="3070" y="1374"/>
                  <a:ext cx="227" cy="222"/>
                </a:xfrm>
                <a:custGeom>
                  <a:avLst/>
                  <a:gdLst>
                    <a:gd name="T0" fmla="*/ 227 w 227"/>
                    <a:gd name="T1" fmla="*/ 134 h 222"/>
                    <a:gd name="T2" fmla="*/ 203 w 227"/>
                    <a:gd name="T3" fmla="*/ 144 h 222"/>
                    <a:gd name="T4" fmla="*/ 179 w 227"/>
                    <a:gd name="T5" fmla="*/ 138 h 222"/>
                    <a:gd name="T6" fmla="*/ 149 w 227"/>
                    <a:gd name="T7" fmla="*/ 126 h 222"/>
                    <a:gd name="T8" fmla="*/ 126 w 227"/>
                    <a:gd name="T9" fmla="*/ 102 h 222"/>
                    <a:gd name="T10" fmla="*/ 102 w 227"/>
                    <a:gd name="T11" fmla="*/ 72 h 222"/>
                    <a:gd name="T12" fmla="*/ 84 w 227"/>
                    <a:gd name="T13" fmla="*/ 48 h 222"/>
                    <a:gd name="T14" fmla="*/ 78 w 227"/>
                    <a:gd name="T15" fmla="*/ 24 h 222"/>
                    <a:gd name="T16" fmla="*/ 84 w 227"/>
                    <a:gd name="T17" fmla="*/ 0 h 222"/>
                    <a:gd name="T18" fmla="*/ 84 w 227"/>
                    <a:gd name="T19" fmla="*/ 0 h 222"/>
                    <a:gd name="T20" fmla="*/ 78 w 227"/>
                    <a:gd name="T21" fmla="*/ 0 h 222"/>
                    <a:gd name="T22" fmla="*/ 18 w 227"/>
                    <a:gd name="T23" fmla="*/ 60 h 222"/>
                    <a:gd name="T24" fmla="*/ 0 w 227"/>
                    <a:gd name="T25" fmla="*/ 90 h 222"/>
                    <a:gd name="T26" fmla="*/ 0 w 227"/>
                    <a:gd name="T27" fmla="*/ 120 h 222"/>
                    <a:gd name="T28" fmla="*/ 12 w 227"/>
                    <a:gd name="T29" fmla="*/ 156 h 222"/>
                    <a:gd name="T30" fmla="*/ 36 w 227"/>
                    <a:gd name="T31" fmla="*/ 192 h 222"/>
                    <a:gd name="T32" fmla="*/ 66 w 227"/>
                    <a:gd name="T33" fmla="*/ 216 h 222"/>
                    <a:gd name="T34" fmla="*/ 96 w 227"/>
                    <a:gd name="T35" fmla="*/ 222 h 222"/>
                    <a:gd name="T36" fmla="*/ 126 w 227"/>
                    <a:gd name="T37" fmla="*/ 222 h 222"/>
                    <a:gd name="T38" fmla="*/ 155 w 227"/>
                    <a:gd name="T39" fmla="*/ 210 h 222"/>
                    <a:gd name="T40" fmla="*/ 227 w 227"/>
                    <a:gd name="T41" fmla="*/ 138 h 222"/>
                    <a:gd name="T42" fmla="*/ 227 w 227"/>
                    <a:gd name="T43" fmla="*/ 134 h 2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227" h="222">
                      <a:moveTo>
                        <a:pt x="227" y="134"/>
                      </a:moveTo>
                      <a:lnTo>
                        <a:pt x="203" y="144"/>
                      </a:lnTo>
                      <a:lnTo>
                        <a:pt x="179" y="138"/>
                      </a:lnTo>
                      <a:lnTo>
                        <a:pt x="149" y="126"/>
                      </a:lnTo>
                      <a:lnTo>
                        <a:pt x="126" y="102"/>
                      </a:lnTo>
                      <a:lnTo>
                        <a:pt x="102" y="72"/>
                      </a:lnTo>
                      <a:lnTo>
                        <a:pt x="84" y="48"/>
                      </a:lnTo>
                      <a:lnTo>
                        <a:pt x="78" y="24"/>
                      </a:lnTo>
                      <a:lnTo>
                        <a:pt x="84" y="0"/>
                      </a:lnTo>
                      <a:lnTo>
                        <a:pt x="84" y="0"/>
                      </a:lnTo>
                      <a:lnTo>
                        <a:pt x="78" y="0"/>
                      </a:lnTo>
                      <a:lnTo>
                        <a:pt x="18" y="60"/>
                      </a:lnTo>
                      <a:lnTo>
                        <a:pt x="0" y="90"/>
                      </a:lnTo>
                      <a:lnTo>
                        <a:pt x="0" y="120"/>
                      </a:lnTo>
                      <a:lnTo>
                        <a:pt x="12" y="156"/>
                      </a:lnTo>
                      <a:lnTo>
                        <a:pt x="36" y="192"/>
                      </a:lnTo>
                      <a:lnTo>
                        <a:pt x="66" y="216"/>
                      </a:lnTo>
                      <a:lnTo>
                        <a:pt x="96" y="222"/>
                      </a:lnTo>
                      <a:lnTo>
                        <a:pt x="126" y="222"/>
                      </a:lnTo>
                      <a:lnTo>
                        <a:pt x="155" y="210"/>
                      </a:lnTo>
                      <a:lnTo>
                        <a:pt x="227" y="138"/>
                      </a:lnTo>
                      <a:lnTo>
                        <a:pt x="227" y="134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84706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2651" name="Freeform 123"/>
                <p:cNvSpPr>
                  <a:spLocks noChangeAspect="1"/>
                </p:cNvSpPr>
                <p:nvPr userDrawn="1"/>
              </p:nvSpPr>
              <p:spPr bwMode="hidden">
                <a:xfrm>
                  <a:off x="3144" y="1365"/>
                  <a:ext cx="163" cy="155"/>
                </a:xfrm>
                <a:custGeom>
                  <a:avLst/>
                  <a:gdLst>
                    <a:gd name="T0" fmla="*/ 221 w 233"/>
                    <a:gd name="T1" fmla="*/ 216 h 234"/>
                    <a:gd name="T2" fmla="*/ 192 w 233"/>
                    <a:gd name="T3" fmla="*/ 234 h 234"/>
                    <a:gd name="T4" fmla="*/ 150 w 233"/>
                    <a:gd name="T5" fmla="*/ 234 h 234"/>
                    <a:gd name="T6" fmla="*/ 102 w 233"/>
                    <a:gd name="T7" fmla="*/ 210 h 234"/>
                    <a:gd name="T8" fmla="*/ 54 w 233"/>
                    <a:gd name="T9" fmla="*/ 174 h 234"/>
                    <a:gd name="T10" fmla="*/ 24 w 233"/>
                    <a:gd name="T11" fmla="*/ 132 h 234"/>
                    <a:gd name="T12" fmla="*/ 6 w 233"/>
                    <a:gd name="T13" fmla="*/ 84 h 234"/>
                    <a:gd name="T14" fmla="*/ 0 w 233"/>
                    <a:gd name="T15" fmla="*/ 42 h 234"/>
                    <a:gd name="T16" fmla="*/ 12 w 233"/>
                    <a:gd name="T17" fmla="*/ 12 h 234"/>
                    <a:gd name="T18" fmla="*/ 48 w 233"/>
                    <a:gd name="T19" fmla="*/ 0 h 234"/>
                    <a:gd name="T20" fmla="*/ 84 w 233"/>
                    <a:gd name="T21" fmla="*/ 0 h 234"/>
                    <a:gd name="T22" fmla="*/ 132 w 233"/>
                    <a:gd name="T23" fmla="*/ 18 h 234"/>
                    <a:gd name="T24" fmla="*/ 174 w 233"/>
                    <a:gd name="T25" fmla="*/ 54 h 234"/>
                    <a:gd name="T26" fmla="*/ 210 w 233"/>
                    <a:gd name="T27" fmla="*/ 102 h 234"/>
                    <a:gd name="T28" fmla="*/ 233 w 233"/>
                    <a:gd name="T29" fmla="*/ 144 h 234"/>
                    <a:gd name="T30" fmla="*/ 233 w 233"/>
                    <a:gd name="T31" fmla="*/ 186 h 234"/>
                    <a:gd name="T32" fmla="*/ 221 w 233"/>
                    <a:gd name="T33" fmla="*/ 216 h 234"/>
                    <a:gd name="T34" fmla="*/ 221 w 233"/>
                    <a:gd name="T35" fmla="*/ 216 h 2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233" h="234">
                      <a:moveTo>
                        <a:pt x="221" y="216"/>
                      </a:moveTo>
                      <a:lnTo>
                        <a:pt x="192" y="234"/>
                      </a:lnTo>
                      <a:lnTo>
                        <a:pt x="150" y="234"/>
                      </a:lnTo>
                      <a:lnTo>
                        <a:pt x="102" y="210"/>
                      </a:lnTo>
                      <a:lnTo>
                        <a:pt x="54" y="174"/>
                      </a:lnTo>
                      <a:lnTo>
                        <a:pt x="24" y="132"/>
                      </a:lnTo>
                      <a:lnTo>
                        <a:pt x="6" y="84"/>
                      </a:lnTo>
                      <a:lnTo>
                        <a:pt x="0" y="42"/>
                      </a:lnTo>
                      <a:lnTo>
                        <a:pt x="12" y="12"/>
                      </a:lnTo>
                      <a:lnTo>
                        <a:pt x="48" y="0"/>
                      </a:lnTo>
                      <a:lnTo>
                        <a:pt x="84" y="0"/>
                      </a:lnTo>
                      <a:lnTo>
                        <a:pt x="132" y="18"/>
                      </a:lnTo>
                      <a:lnTo>
                        <a:pt x="174" y="54"/>
                      </a:lnTo>
                      <a:lnTo>
                        <a:pt x="210" y="102"/>
                      </a:lnTo>
                      <a:lnTo>
                        <a:pt x="233" y="144"/>
                      </a:lnTo>
                      <a:lnTo>
                        <a:pt x="233" y="186"/>
                      </a:lnTo>
                      <a:lnTo>
                        <a:pt x="221" y="216"/>
                      </a:lnTo>
                      <a:lnTo>
                        <a:pt x="221" y="216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84706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2652" name="Freeform 124"/>
                <p:cNvSpPr>
                  <a:spLocks noChangeAspect="1"/>
                </p:cNvSpPr>
                <p:nvPr userDrawn="1"/>
              </p:nvSpPr>
              <p:spPr bwMode="hidden">
                <a:xfrm>
                  <a:off x="3202" y="1272"/>
                  <a:ext cx="203" cy="198"/>
                </a:xfrm>
                <a:custGeom>
                  <a:avLst/>
                  <a:gdLst>
                    <a:gd name="T0" fmla="*/ 179 w 203"/>
                    <a:gd name="T1" fmla="*/ 18 h 198"/>
                    <a:gd name="T2" fmla="*/ 197 w 203"/>
                    <a:gd name="T3" fmla="*/ 48 h 198"/>
                    <a:gd name="T4" fmla="*/ 203 w 203"/>
                    <a:gd name="T5" fmla="*/ 60 h 198"/>
                    <a:gd name="T6" fmla="*/ 197 w 203"/>
                    <a:gd name="T7" fmla="*/ 66 h 198"/>
                    <a:gd name="T8" fmla="*/ 65 w 203"/>
                    <a:gd name="T9" fmla="*/ 192 h 198"/>
                    <a:gd name="T10" fmla="*/ 59 w 203"/>
                    <a:gd name="T11" fmla="*/ 198 h 198"/>
                    <a:gd name="T12" fmla="*/ 47 w 203"/>
                    <a:gd name="T13" fmla="*/ 192 h 198"/>
                    <a:gd name="T14" fmla="*/ 17 w 203"/>
                    <a:gd name="T15" fmla="*/ 174 h 198"/>
                    <a:gd name="T16" fmla="*/ 0 w 203"/>
                    <a:gd name="T17" fmla="*/ 150 h 198"/>
                    <a:gd name="T18" fmla="*/ 0 w 203"/>
                    <a:gd name="T19" fmla="*/ 126 h 198"/>
                    <a:gd name="T20" fmla="*/ 131 w 203"/>
                    <a:gd name="T21" fmla="*/ 0 h 198"/>
                    <a:gd name="T22" fmla="*/ 155 w 203"/>
                    <a:gd name="T23" fmla="*/ 0 h 198"/>
                    <a:gd name="T24" fmla="*/ 179 w 203"/>
                    <a:gd name="T25" fmla="*/ 18 h 198"/>
                    <a:gd name="T26" fmla="*/ 179 w 203"/>
                    <a:gd name="T27" fmla="*/ 18 h 1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03" h="198">
                      <a:moveTo>
                        <a:pt x="179" y="18"/>
                      </a:moveTo>
                      <a:lnTo>
                        <a:pt x="197" y="48"/>
                      </a:lnTo>
                      <a:lnTo>
                        <a:pt x="203" y="60"/>
                      </a:lnTo>
                      <a:lnTo>
                        <a:pt x="197" y="66"/>
                      </a:lnTo>
                      <a:lnTo>
                        <a:pt x="65" y="192"/>
                      </a:lnTo>
                      <a:lnTo>
                        <a:pt x="59" y="198"/>
                      </a:lnTo>
                      <a:lnTo>
                        <a:pt x="47" y="192"/>
                      </a:lnTo>
                      <a:lnTo>
                        <a:pt x="17" y="174"/>
                      </a:lnTo>
                      <a:lnTo>
                        <a:pt x="0" y="150"/>
                      </a:lnTo>
                      <a:lnTo>
                        <a:pt x="0" y="126"/>
                      </a:lnTo>
                      <a:lnTo>
                        <a:pt x="131" y="0"/>
                      </a:lnTo>
                      <a:lnTo>
                        <a:pt x="155" y="0"/>
                      </a:lnTo>
                      <a:lnTo>
                        <a:pt x="179" y="18"/>
                      </a:lnTo>
                      <a:lnTo>
                        <a:pt x="179" y="1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84706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2653" name="Freeform 125"/>
                <p:cNvSpPr>
                  <a:spLocks noChangeAspect="1"/>
                </p:cNvSpPr>
                <p:nvPr userDrawn="1"/>
              </p:nvSpPr>
              <p:spPr bwMode="hidden">
                <a:xfrm>
                  <a:off x="3330" y="1265"/>
                  <a:ext cx="79" cy="74"/>
                </a:xfrm>
                <a:custGeom>
                  <a:avLst/>
                  <a:gdLst>
                    <a:gd name="T0" fmla="*/ 221 w 233"/>
                    <a:gd name="T1" fmla="*/ 216 h 234"/>
                    <a:gd name="T2" fmla="*/ 192 w 233"/>
                    <a:gd name="T3" fmla="*/ 234 h 234"/>
                    <a:gd name="T4" fmla="*/ 150 w 233"/>
                    <a:gd name="T5" fmla="*/ 234 h 234"/>
                    <a:gd name="T6" fmla="*/ 102 w 233"/>
                    <a:gd name="T7" fmla="*/ 210 h 234"/>
                    <a:gd name="T8" fmla="*/ 54 w 233"/>
                    <a:gd name="T9" fmla="*/ 174 h 234"/>
                    <a:gd name="T10" fmla="*/ 24 w 233"/>
                    <a:gd name="T11" fmla="*/ 132 h 234"/>
                    <a:gd name="T12" fmla="*/ 6 w 233"/>
                    <a:gd name="T13" fmla="*/ 84 h 234"/>
                    <a:gd name="T14" fmla="*/ 0 w 233"/>
                    <a:gd name="T15" fmla="*/ 42 h 234"/>
                    <a:gd name="T16" fmla="*/ 12 w 233"/>
                    <a:gd name="T17" fmla="*/ 12 h 234"/>
                    <a:gd name="T18" fmla="*/ 48 w 233"/>
                    <a:gd name="T19" fmla="*/ 0 h 234"/>
                    <a:gd name="T20" fmla="*/ 84 w 233"/>
                    <a:gd name="T21" fmla="*/ 0 h 234"/>
                    <a:gd name="T22" fmla="*/ 132 w 233"/>
                    <a:gd name="T23" fmla="*/ 18 h 234"/>
                    <a:gd name="T24" fmla="*/ 174 w 233"/>
                    <a:gd name="T25" fmla="*/ 54 h 234"/>
                    <a:gd name="T26" fmla="*/ 210 w 233"/>
                    <a:gd name="T27" fmla="*/ 102 h 234"/>
                    <a:gd name="T28" fmla="*/ 233 w 233"/>
                    <a:gd name="T29" fmla="*/ 144 h 234"/>
                    <a:gd name="T30" fmla="*/ 233 w 233"/>
                    <a:gd name="T31" fmla="*/ 186 h 234"/>
                    <a:gd name="T32" fmla="*/ 221 w 233"/>
                    <a:gd name="T33" fmla="*/ 216 h 234"/>
                    <a:gd name="T34" fmla="*/ 221 w 233"/>
                    <a:gd name="T35" fmla="*/ 216 h 2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233" h="234">
                      <a:moveTo>
                        <a:pt x="221" y="216"/>
                      </a:moveTo>
                      <a:lnTo>
                        <a:pt x="192" y="234"/>
                      </a:lnTo>
                      <a:lnTo>
                        <a:pt x="150" y="234"/>
                      </a:lnTo>
                      <a:lnTo>
                        <a:pt x="102" y="210"/>
                      </a:lnTo>
                      <a:lnTo>
                        <a:pt x="54" y="174"/>
                      </a:lnTo>
                      <a:lnTo>
                        <a:pt x="24" y="132"/>
                      </a:lnTo>
                      <a:lnTo>
                        <a:pt x="6" y="84"/>
                      </a:lnTo>
                      <a:lnTo>
                        <a:pt x="0" y="42"/>
                      </a:lnTo>
                      <a:lnTo>
                        <a:pt x="12" y="12"/>
                      </a:lnTo>
                      <a:lnTo>
                        <a:pt x="48" y="0"/>
                      </a:lnTo>
                      <a:lnTo>
                        <a:pt x="84" y="0"/>
                      </a:lnTo>
                      <a:lnTo>
                        <a:pt x="132" y="18"/>
                      </a:lnTo>
                      <a:lnTo>
                        <a:pt x="174" y="54"/>
                      </a:lnTo>
                      <a:lnTo>
                        <a:pt x="210" y="102"/>
                      </a:lnTo>
                      <a:lnTo>
                        <a:pt x="233" y="144"/>
                      </a:lnTo>
                      <a:lnTo>
                        <a:pt x="233" y="186"/>
                      </a:lnTo>
                      <a:lnTo>
                        <a:pt x="221" y="216"/>
                      </a:lnTo>
                      <a:lnTo>
                        <a:pt x="221" y="216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84706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</p:grpSp>
      </p:grpSp>
      <p:sp>
        <p:nvSpPr>
          <p:cNvPr id="22654" name="Rectangle 126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00200"/>
            <a:ext cx="7772400" cy="1973263"/>
          </a:xfrm>
        </p:spPr>
        <p:txBody>
          <a:bodyPr/>
          <a:lstStyle>
            <a:lvl1pPr>
              <a:defRPr sz="5100"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22655" name="Rectangle 12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22656" name="Rectangle 128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>
                <a:effectLst/>
              </a:defRPr>
            </a:lvl1pPr>
          </a:lstStyle>
          <a:p>
            <a:endParaRPr lang="ru-RU"/>
          </a:p>
        </p:txBody>
      </p:sp>
      <p:sp>
        <p:nvSpPr>
          <p:cNvPr id="22657" name="Rectangle 129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>
                <a:effectLst/>
              </a:defRPr>
            </a:lvl1pPr>
          </a:lstStyle>
          <a:p>
            <a:endParaRPr lang="ru-RU"/>
          </a:p>
        </p:txBody>
      </p:sp>
      <p:sp>
        <p:nvSpPr>
          <p:cNvPr id="22658" name="Rectangle 130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>
                <a:effectLst/>
              </a:defRPr>
            </a:lvl1pPr>
          </a:lstStyle>
          <a:p>
            <a:fld id="{FC4222DE-1105-4275-B228-5F7E116000DC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03BEC-9363-4101-A2EA-D8D194F78200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79643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031B93-7174-4941-B89E-C313B7E3A3F3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8638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30725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D6A07897-C727-4BCE-B0C7-04DC5F123225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20504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845327-0F01-40B7-A2C0-FED3D63DAAAA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84488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708BE4-85D8-428F-AA44-A022E7C58424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12971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D50BD2-6940-4606-979D-C8724F305504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03909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ADE17D-E8ED-43AA-A21C-3A7AC433BB87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3095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CEDE6C-98B3-4613-B61C-CD7A9C724FF5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84202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1A8D14-C222-435A-9997-32C8D0DA52FD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72564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22CA3A-8D7B-4F30-8FA6-05087177839A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12790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EEBAA9-0A89-4681-A91D-96AA5D7A5C31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35038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2"/>
            </a:gs>
            <a:gs pos="100000">
              <a:schemeClr val="bg1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6" name="Group 2"/>
          <p:cNvGrpSpPr>
            <a:grpSpLocks/>
          </p:cNvGrpSpPr>
          <p:nvPr/>
        </p:nvGrpSpPr>
        <p:grpSpPr bwMode="auto">
          <a:xfrm>
            <a:off x="-609600" y="762000"/>
            <a:ext cx="7542213" cy="6029325"/>
            <a:chOff x="-384" y="480"/>
            <a:chExt cx="4751" cy="3798"/>
          </a:xfrm>
        </p:grpSpPr>
        <p:grpSp>
          <p:nvGrpSpPr>
            <p:cNvPr id="21507" name="Group 3"/>
            <p:cNvGrpSpPr>
              <a:grpSpLocks/>
            </p:cNvGrpSpPr>
            <p:nvPr/>
          </p:nvGrpSpPr>
          <p:grpSpPr bwMode="auto">
            <a:xfrm>
              <a:off x="-384" y="480"/>
              <a:ext cx="4751" cy="3798"/>
              <a:chOff x="0" y="522"/>
              <a:chExt cx="4751" cy="3798"/>
            </a:xfrm>
          </p:grpSpPr>
          <p:grpSp>
            <p:nvGrpSpPr>
              <p:cNvPr id="21508" name="Group 4"/>
              <p:cNvGrpSpPr>
                <a:grpSpLocks/>
              </p:cNvGrpSpPr>
              <p:nvPr userDrawn="1"/>
            </p:nvGrpSpPr>
            <p:grpSpPr bwMode="auto">
              <a:xfrm>
                <a:off x="0" y="522"/>
                <a:ext cx="4751" cy="3794"/>
                <a:chOff x="0" y="522"/>
                <a:chExt cx="4751" cy="3794"/>
              </a:xfrm>
            </p:grpSpPr>
            <p:sp>
              <p:nvSpPr>
                <p:cNvPr id="21509" name="Freeform 5"/>
                <p:cNvSpPr>
                  <a:spLocks/>
                </p:cNvSpPr>
                <p:nvPr userDrawn="1"/>
              </p:nvSpPr>
              <p:spPr bwMode="hidden">
                <a:xfrm>
                  <a:off x="628" y="1241"/>
                  <a:ext cx="3281" cy="3075"/>
                </a:xfrm>
                <a:custGeom>
                  <a:avLst/>
                  <a:gdLst>
                    <a:gd name="T0" fmla="*/ 502 w 3271"/>
                    <a:gd name="T1" fmla="*/ 1990 h 3075"/>
                    <a:gd name="T2" fmla="*/ 186 w 3271"/>
                    <a:gd name="T3" fmla="*/ 1474 h 3075"/>
                    <a:gd name="T4" fmla="*/ 66 w 3271"/>
                    <a:gd name="T5" fmla="*/ 1169 h 3075"/>
                    <a:gd name="T6" fmla="*/ 12 w 3271"/>
                    <a:gd name="T7" fmla="*/ 875 h 3075"/>
                    <a:gd name="T8" fmla="*/ 18 w 3271"/>
                    <a:gd name="T9" fmla="*/ 611 h 3075"/>
                    <a:gd name="T10" fmla="*/ 84 w 3271"/>
                    <a:gd name="T11" fmla="*/ 389 h 3075"/>
                    <a:gd name="T12" fmla="*/ 209 w 3271"/>
                    <a:gd name="T13" fmla="*/ 216 h 3075"/>
                    <a:gd name="T14" fmla="*/ 508 w 3271"/>
                    <a:gd name="T15" fmla="*/ 42 h 3075"/>
                    <a:gd name="T16" fmla="*/ 891 w 3271"/>
                    <a:gd name="T17" fmla="*/ 6 h 3075"/>
                    <a:gd name="T18" fmla="*/ 1334 w 3271"/>
                    <a:gd name="T19" fmla="*/ 102 h 3075"/>
                    <a:gd name="T20" fmla="*/ 1806 w 3271"/>
                    <a:gd name="T21" fmla="*/ 324 h 3075"/>
                    <a:gd name="T22" fmla="*/ 2272 w 3271"/>
                    <a:gd name="T23" fmla="*/ 659 h 3075"/>
                    <a:gd name="T24" fmla="*/ 2769 w 3271"/>
                    <a:gd name="T25" fmla="*/ 1187 h 3075"/>
                    <a:gd name="T26" fmla="*/ 3085 w 3271"/>
                    <a:gd name="T27" fmla="*/ 1702 h 3075"/>
                    <a:gd name="T28" fmla="*/ 3205 w 3271"/>
                    <a:gd name="T29" fmla="*/ 2008 h 3075"/>
                    <a:gd name="T30" fmla="*/ 3259 w 3271"/>
                    <a:gd name="T31" fmla="*/ 2302 h 3075"/>
                    <a:gd name="T32" fmla="*/ 3253 w 3271"/>
                    <a:gd name="T33" fmla="*/ 2565 h 3075"/>
                    <a:gd name="T34" fmla="*/ 3187 w 3271"/>
                    <a:gd name="T35" fmla="*/ 2781 h 3075"/>
                    <a:gd name="T36" fmla="*/ 3068 w 3271"/>
                    <a:gd name="T37" fmla="*/ 2961 h 3075"/>
                    <a:gd name="T38" fmla="*/ 2918 w 3271"/>
                    <a:gd name="T39" fmla="*/ 3075 h 3075"/>
                    <a:gd name="T40" fmla="*/ 3068 w 3271"/>
                    <a:gd name="T41" fmla="*/ 2967 h 3075"/>
                    <a:gd name="T42" fmla="*/ 3193 w 3271"/>
                    <a:gd name="T43" fmla="*/ 2787 h 3075"/>
                    <a:gd name="T44" fmla="*/ 3259 w 3271"/>
                    <a:gd name="T45" fmla="*/ 2565 h 3075"/>
                    <a:gd name="T46" fmla="*/ 3265 w 3271"/>
                    <a:gd name="T47" fmla="*/ 2302 h 3075"/>
                    <a:gd name="T48" fmla="*/ 3211 w 3271"/>
                    <a:gd name="T49" fmla="*/ 2008 h 3075"/>
                    <a:gd name="T50" fmla="*/ 3091 w 3271"/>
                    <a:gd name="T51" fmla="*/ 1702 h 3075"/>
                    <a:gd name="T52" fmla="*/ 2775 w 3271"/>
                    <a:gd name="T53" fmla="*/ 1181 h 3075"/>
                    <a:gd name="T54" fmla="*/ 2278 w 3271"/>
                    <a:gd name="T55" fmla="*/ 653 h 3075"/>
                    <a:gd name="T56" fmla="*/ 1806 w 3271"/>
                    <a:gd name="T57" fmla="*/ 318 h 3075"/>
                    <a:gd name="T58" fmla="*/ 1334 w 3271"/>
                    <a:gd name="T59" fmla="*/ 96 h 3075"/>
                    <a:gd name="T60" fmla="*/ 891 w 3271"/>
                    <a:gd name="T61" fmla="*/ 0 h 3075"/>
                    <a:gd name="T62" fmla="*/ 502 w 3271"/>
                    <a:gd name="T63" fmla="*/ 36 h 3075"/>
                    <a:gd name="T64" fmla="*/ 204 w 3271"/>
                    <a:gd name="T65" fmla="*/ 210 h 3075"/>
                    <a:gd name="T66" fmla="*/ 78 w 3271"/>
                    <a:gd name="T67" fmla="*/ 389 h 3075"/>
                    <a:gd name="T68" fmla="*/ 12 w 3271"/>
                    <a:gd name="T69" fmla="*/ 611 h 3075"/>
                    <a:gd name="T70" fmla="*/ 6 w 3271"/>
                    <a:gd name="T71" fmla="*/ 875 h 3075"/>
                    <a:gd name="T72" fmla="*/ 60 w 3271"/>
                    <a:gd name="T73" fmla="*/ 1169 h 3075"/>
                    <a:gd name="T74" fmla="*/ 180 w 3271"/>
                    <a:gd name="T75" fmla="*/ 1474 h 3075"/>
                    <a:gd name="T76" fmla="*/ 353 w 3271"/>
                    <a:gd name="T77" fmla="*/ 1786 h 3075"/>
                    <a:gd name="T78" fmla="*/ 849 w 3271"/>
                    <a:gd name="T79" fmla="*/ 2380 h 3075"/>
                    <a:gd name="T80" fmla="*/ 1244 w 3271"/>
                    <a:gd name="T81" fmla="*/ 2709 h 3075"/>
                    <a:gd name="T82" fmla="*/ 1656 w 3271"/>
                    <a:gd name="T83" fmla="*/ 2961 h 3075"/>
                    <a:gd name="T84" fmla="*/ 1937 w 3271"/>
                    <a:gd name="T85" fmla="*/ 3075 h 3075"/>
                    <a:gd name="T86" fmla="*/ 1525 w 3271"/>
                    <a:gd name="T87" fmla="*/ 2889 h 3075"/>
                    <a:gd name="T88" fmla="*/ 1118 w 3271"/>
                    <a:gd name="T89" fmla="*/ 2607 h 3075"/>
                    <a:gd name="T90" fmla="*/ 849 w 3271"/>
                    <a:gd name="T91" fmla="*/ 2380 h 30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3271" h="3075">
                      <a:moveTo>
                        <a:pt x="849" y="2380"/>
                      </a:moveTo>
                      <a:lnTo>
                        <a:pt x="664" y="2188"/>
                      </a:lnTo>
                      <a:lnTo>
                        <a:pt x="502" y="1990"/>
                      </a:lnTo>
                      <a:lnTo>
                        <a:pt x="359" y="1786"/>
                      </a:lnTo>
                      <a:lnTo>
                        <a:pt x="239" y="1576"/>
                      </a:lnTo>
                      <a:lnTo>
                        <a:pt x="186" y="1474"/>
                      </a:lnTo>
                      <a:lnTo>
                        <a:pt x="138" y="1373"/>
                      </a:lnTo>
                      <a:lnTo>
                        <a:pt x="102" y="1271"/>
                      </a:lnTo>
                      <a:lnTo>
                        <a:pt x="66" y="1169"/>
                      </a:lnTo>
                      <a:lnTo>
                        <a:pt x="42" y="1067"/>
                      </a:lnTo>
                      <a:lnTo>
                        <a:pt x="24" y="971"/>
                      </a:lnTo>
                      <a:lnTo>
                        <a:pt x="12" y="875"/>
                      </a:lnTo>
                      <a:lnTo>
                        <a:pt x="6" y="779"/>
                      </a:lnTo>
                      <a:lnTo>
                        <a:pt x="6" y="695"/>
                      </a:lnTo>
                      <a:lnTo>
                        <a:pt x="18" y="611"/>
                      </a:lnTo>
                      <a:lnTo>
                        <a:pt x="30" y="533"/>
                      </a:lnTo>
                      <a:lnTo>
                        <a:pt x="54" y="461"/>
                      </a:lnTo>
                      <a:lnTo>
                        <a:pt x="84" y="389"/>
                      </a:lnTo>
                      <a:lnTo>
                        <a:pt x="120" y="330"/>
                      </a:lnTo>
                      <a:lnTo>
                        <a:pt x="162" y="270"/>
                      </a:lnTo>
                      <a:lnTo>
                        <a:pt x="209" y="216"/>
                      </a:lnTo>
                      <a:lnTo>
                        <a:pt x="299" y="144"/>
                      </a:lnTo>
                      <a:lnTo>
                        <a:pt x="395" y="84"/>
                      </a:lnTo>
                      <a:lnTo>
                        <a:pt x="508" y="42"/>
                      </a:lnTo>
                      <a:lnTo>
                        <a:pt x="628" y="18"/>
                      </a:lnTo>
                      <a:lnTo>
                        <a:pt x="754" y="6"/>
                      </a:lnTo>
                      <a:lnTo>
                        <a:pt x="891" y="6"/>
                      </a:lnTo>
                      <a:lnTo>
                        <a:pt x="1035" y="24"/>
                      </a:lnTo>
                      <a:lnTo>
                        <a:pt x="1184" y="60"/>
                      </a:lnTo>
                      <a:lnTo>
                        <a:pt x="1334" y="102"/>
                      </a:lnTo>
                      <a:lnTo>
                        <a:pt x="1489" y="162"/>
                      </a:lnTo>
                      <a:lnTo>
                        <a:pt x="1644" y="240"/>
                      </a:lnTo>
                      <a:lnTo>
                        <a:pt x="1806" y="324"/>
                      </a:lnTo>
                      <a:lnTo>
                        <a:pt x="1961" y="425"/>
                      </a:lnTo>
                      <a:lnTo>
                        <a:pt x="2117" y="533"/>
                      </a:lnTo>
                      <a:lnTo>
                        <a:pt x="2272" y="659"/>
                      </a:lnTo>
                      <a:lnTo>
                        <a:pt x="2422" y="797"/>
                      </a:lnTo>
                      <a:lnTo>
                        <a:pt x="2607" y="989"/>
                      </a:lnTo>
                      <a:lnTo>
                        <a:pt x="2769" y="1187"/>
                      </a:lnTo>
                      <a:lnTo>
                        <a:pt x="2912" y="1391"/>
                      </a:lnTo>
                      <a:lnTo>
                        <a:pt x="3032" y="1600"/>
                      </a:lnTo>
                      <a:lnTo>
                        <a:pt x="3085" y="1702"/>
                      </a:lnTo>
                      <a:lnTo>
                        <a:pt x="3133" y="1804"/>
                      </a:lnTo>
                      <a:lnTo>
                        <a:pt x="3169" y="1906"/>
                      </a:lnTo>
                      <a:lnTo>
                        <a:pt x="3205" y="2008"/>
                      </a:lnTo>
                      <a:lnTo>
                        <a:pt x="3229" y="2110"/>
                      </a:lnTo>
                      <a:lnTo>
                        <a:pt x="3247" y="2206"/>
                      </a:lnTo>
                      <a:lnTo>
                        <a:pt x="3259" y="2302"/>
                      </a:lnTo>
                      <a:lnTo>
                        <a:pt x="3265" y="2398"/>
                      </a:lnTo>
                      <a:lnTo>
                        <a:pt x="3265" y="2482"/>
                      </a:lnTo>
                      <a:lnTo>
                        <a:pt x="3253" y="2565"/>
                      </a:lnTo>
                      <a:lnTo>
                        <a:pt x="3241" y="2643"/>
                      </a:lnTo>
                      <a:lnTo>
                        <a:pt x="3217" y="2715"/>
                      </a:lnTo>
                      <a:lnTo>
                        <a:pt x="3187" y="2781"/>
                      </a:lnTo>
                      <a:lnTo>
                        <a:pt x="3157" y="2847"/>
                      </a:lnTo>
                      <a:lnTo>
                        <a:pt x="3115" y="2907"/>
                      </a:lnTo>
                      <a:lnTo>
                        <a:pt x="3068" y="2961"/>
                      </a:lnTo>
                      <a:lnTo>
                        <a:pt x="3068" y="2961"/>
                      </a:lnTo>
                      <a:lnTo>
                        <a:pt x="2996" y="3021"/>
                      </a:lnTo>
                      <a:lnTo>
                        <a:pt x="2918" y="3075"/>
                      </a:lnTo>
                      <a:lnTo>
                        <a:pt x="2930" y="3075"/>
                      </a:lnTo>
                      <a:lnTo>
                        <a:pt x="3002" y="3027"/>
                      </a:lnTo>
                      <a:lnTo>
                        <a:pt x="3068" y="2967"/>
                      </a:lnTo>
                      <a:lnTo>
                        <a:pt x="3115" y="2913"/>
                      </a:lnTo>
                      <a:lnTo>
                        <a:pt x="3157" y="2853"/>
                      </a:lnTo>
                      <a:lnTo>
                        <a:pt x="3193" y="2787"/>
                      </a:lnTo>
                      <a:lnTo>
                        <a:pt x="3223" y="2721"/>
                      </a:lnTo>
                      <a:lnTo>
                        <a:pt x="3247" y="2643"/>
                      </a:lnTo>
                      <a:lnTo>
                        <a:pt x="3259" y="2565"/>
                      </a:lnTo>
                      <a:lnTo>
                        <a:pt x="3271" y="2482"/>
                      </a:lnTo>
                      <a:lnTo>
                        <a:pt x="3271" y="2398"/>
                      </a:lnTo>
                      <a:lnTo>
                        <a:pt x="3265" y="2302"/>
                      </a:lnTo>
                      <a:lnTo>
                        <a:pt x="3253" y="2206"/>
                      </a:lnTo>
                      <a:lnTo>
                        <a:pt x="3235" y="2110"/>
                      </a:lnTo>
                      <a:lnTo>
                        <a:pt x="3211" y="2008"/>
                      </a:lnTo>
                      <a:lnTo>
                        <a:pt x="3175" y="1906"/>
                      </a:lnTo>
                      <a:lnTo>
                        <a:pt x="3139" y="1804"/>
                      </a:lnTo>
                      <a:lnTo>
                        <a:pt x="3091" y="1702"/>
                      </a:lnTo>
                      <a:lnTo>
                        <a:pt x="3038" y="1594"/>
                      </a:lnTo>
                      <a:lnTo>
                        <a:pt x="2918" y="1391"/>
                      </a:lnTo>
                      <a:lnTo>
                        <a:pt x="2775" y="1181"/>
                      </a:lnTo>
                      <a:lnTo>
                        <a:pt x="2613" y="983"/>
                      </a:lnTo>
                      <a:lnTo>
                        <a:pt x="2428" y="791"/>
                      </a:lnTo>
                      <a:lnTo>
                        <a:pt x="2278" y="653"/>
                      </a:lnTo>
                      <a:lnTo>
                        <a:pt x="2123" y="527"/>
                      </a:lnTo>
                      <a:lnTo>
                        <a:pt x="1967" y="419"/>
                      </a:lnTo>
                      <a:lnTo>
                        <a:pt x="1806" y="318"/>
                      </a:lnTo>
                      <a:lnTo>
                        <a:pt x="1650" y="234"/>
                      </a:lnTo>
                      <a:lnTo>
                        <a:pt x="1489" y="156"/>
                      </a:lnTo>
                      <a:lnTo>
                        <a:pt x="1334" y="96"/>
                      </a:lnTo>
                      <a:lnTo>
                        <a:pt x="1184" y="54"/>
                      </a:lnTo>
                      <a:lnTo>
                        <a:pt x="1035" y="18"/>
                      </a:lnTo>
                      <a:lnTo>
                        <a:pt x="891" y="0"/>
                      </a:lnTo>
                      <a:lnTo>
                        <a:pt x="754" y="0"/>
                      </a:lnTo>
                      <a:lnTo>
                        <a:pt x="622" y="12"/>
                      </a:lnTo>
                      <a:lnTo>
                        <a:pt x="502" y="36"/>
                      </a:lnTo>
                      <a:lnTo>
                        <a:pt x="395" y="78"/>
                      </a:lnTo>
                      <a:lnTo>
                        <a:pt x="293" y="138"/>
                      </a:lnTo>
                      <a:lnTo>
                        <a:pt x="204" y="210"/>
                      </a:lnTo>
                      <a:lnTo>
                        <a:pt x="156" y="264"/>
                      </a:lnTo>
                      <a:lnTo>
                        <a:pt x="114" y="324"/>
                      </a:lnTo>
                      <a:lnTo>
                        <a:pt x="78" y="389"/>
                      </a:lnTo>
                      <a:lnTo>
                        <a:pt x="48" y="461"/>
                      </a:lnTo>
                      <a:lnTo>
                        <a:pt x="30" y="533"/>
                      </a:lnTo>
                      <a:lnTo>
                        <a:pt x="12" y="611"/>
                      </a:lnTo>
                      <a:lnTo>
                        <a:pt x="6" y="695"/>
                      </a:lnTo>
                      <a:lnTo>
                        <a:pt x="0" y="779"/>
                      </a:lnTo>
                      <a:lnTo>
                        <a:pt x="6" y="875"/>
                      </a:lnTo>
                      <a:lnTo>
                        <a:pt x="18" y="971"/>
                      </a:lnTo>
                      <a:lnTo>
                        <a:pt x="36" y="1067"/>
                      </a:lnTo>
                      <a:lnTo>
                        <a:pt x="60" y="1169"/>
                      </a:lnTo>
                      <a:lnTo>
                        <a:pt x="96" y="1271"/>
                      </a:lnTo>
                      <a:lnTo>
                        <a:pt x="132" y="1373"/>
                      </a:lnTo>
                      <a:lnTo>
                        <a:pt x="180" y="1474"/>
                      </a:lnTo>
                      <a:lnTo>
                        <a:pt x="233" y="1582"/>
                      </a:lnTo>
                      <a:lnTo>
                        <a:pt x="287" y="1684"/>
                      </a:lnTo>
                      <a:lnTo>
                        <a:pt x="353" y="1786"/>
                      </a:lnTo>
                      <a:lnTo>
                        <a:pt x="496" y="1990"/>
                      </a:lnTo>
                      <a:lnTo>
                        <a:pt x="664" y="2188"/>
                      </a:lnTo>
                      <a:lnTo>
                        <a:pt x="849" y="2380"/>
                      </a:lnTo>
                      <a:lnTo>
                        <a:pt x="981" y="2500"/>
                      </a:lnTo>
                      <a:lnTo>
                        <a:pt x="1112" y="2607"/>
                      </a:lnTo>
                      <a:lnTo>
                        <a:pt x="1244" y="2709"/>
                      </a:lnTo>
                      <a:lnTo>
                        <a:pt x="1381" y="2805"/>
                      </a:lnTo>
                      <a:lnTo>
                        <a:pt x="1519" y="2889"/>
                      </a:lnTo>
                      <a:lnTo>
                        <a:pt x="1656" y="2961"/>
                      </a:lnTo>
                      <a:lnTo>
                        <a:pt x="1788" y="3021"/>
                      </a:lnTo>
                      <a:lnTo>
                        <a:pt x="1926" y="3075"/>
                      </a:lnTo>
                      <a:lnTo>
                        <a:pt x="1937" y="3075"/>
                      </a:lnTo>
                      <a:lnTo>
                        <a:pt x="1800" y="3021"/>
                      </a:lnTo>
                      <a:lnTo>
                        <a:pt x="1662" y="2961"/>
                      </a:lnTo>
                      <a:lnTo>
                        <a:pt x="1525" y="2889"/>
                      </a:lnTo>
                      <a:lnTo>
                        <a:pt x="1387" y="2805"/>
                      </a:lnTo>
                      <a:lnTo>
                        <a:pt x="1250" y="2709"/>
                      </a:lnTo>
                      <a:lnTo>
                        <a:pt x="1118" y="2607"/>
                      </a:lnTo>
                      <a:lnTo>
                        <a:pt x="981" y="2500"/>
                      </a:lnTo>
                      <a:lnTo>
                        <a:pt x="849" y="2380"/>
                      </a:lnTo>
                      <a:lnTo>
                        <a:pt x="849" y="23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grpSp>
              <p:nvGrpSpPr>
                <p:cNvPr id="21510" name="Group 6"/>
                <p:cNvGrpSpPr>
                  <a:grpSpLocks/>
                </p:cNvGrpSpPr>
                <p:nvPr userDrawn="1"/>
              </p:nvGrpSpPr>
              <p:grpSpPr bwMode="auto">
                <a:xfrm>
                  <a:off x="0" y="522"/>
                  <a:ext cx="4751" cy="3794"/>
                  <a:chOff x="0" y="522"/>
                  <a:chExt cx="4751" cy="3794"/>
                </a:xfrm>
              </p:grpSpPr>
              <p:sp>
                <p:nvSpPr>
                  <p:cNvPr id="21511" name="Freeform 7"/>
                  <p:cNvSpPr>
                    <a:spLocks/>
                  </p:cNvSpPr>
                  <p:nvPr userDrawn="1"/>
                </p:nvSpPr>
                <p:spPr bwMode="hidden">
                  <a:xfrm>
                    <a:off x="400" y="815"/>
                    <a:ext cx="3964" cy="3501"/>
                  </a:xfrm>
                  <a:custGeom>
                    <a:avLst/>
                    <a:gdLst>
                      <a:gd name="T0" fmla="*/ 3946 w 3952"/>
                      <a:gd name="T1" fmla="*/ 2860 h 3501"/>
                      <a:gd name="T2" fmla="*/ 3910 w 3952"/>
                      <a:gd name="T3" fmla="*/ 2614 h 3501"/>
                      <a:gd name="T4" fmla="*/ 3839 w 3952"/>
                      <a:gd name="T5" fmla="*/ 2368 h 3501"/>
                      <a:gd name="T6" fmla="*/ 3731 w 3952"/>
                      <a:gd name="T7" fmla="*/ 2110 h 3501"/>
                      <a:gd name="T8" fmla="*/ 3593 w 3952"/>
                      <a:gd name="T9" fmla="*/ 1853 h 3501"/>
                      <a:gd name="T10" fmla="*/ 3432 w 3952"/>
                      <a:gd name="T11" fmla="*/ 1595 h 3501"/>
                      <a:gd name="T12" fmla="*/ 3241 w 3952"/>
                      <a:gd name="T13" fmla="*/ 1343 h 3501"/>
                      <a:gd name="T14" fmla="*/ 3025 w 3952"/>
                      <a:gd name="T15" fmla="*/ 1103 h 3501"/>
                      <a:gd name="T16" fmla="*/ 2721 w 3952"/>
                      <a:gd name="T17" fmla="*/ 815 h 3501"/>
                      <a:gd name="T18" fmla="*/ 2332 w 3952"/>
                      <a:gd name="T19" fmla="*/ 522 h 3501"/>
                      <a:gd name="T20" fmla="*/ 1943 w 3952"/>
                      <a:gd name="T21" fmla="*/ 288 h 3501"/>
                      <a:gd name="T22" fmla="*/ 1555 w 3952"/>
                      <a:gd name="T23" fmla="*/ 126 h 3501"/>
                      <a:gd name="T24" fmla="*/ 1184 w 3952"/>
                      <a:gd name="T25" fmla="*/ 24 h 3501"/>
                      <a:gd name="T26" fmla="*/ 837 w 3952"/>
                      <a:gd name="T27" fmla="*/ 0 h 3501"/>
                      <a:gd name="T28" fmla="*/ 526 w 3952"/>
                      <a:gd name="T29" fmla="*/ 48 h 3501"/>
                      <a:gd name="T30" fmla="*/ 263 w 3952"/>
                      <a:gd name="T31" fmla="*/ 174 h 3501"/>
                      <a:gd name="T32" fmla="*/ 114 w 3952"/>
                      <a:gd name="T33" fmla="*/ 312 h 3501"/>
                      <a:gd name="T34" fmla="*/ 0 w 3952"/>
                      <a:gd name="T35" fmla="*/ 486 h 3501"/>
                      <a:gd name="T36" fmla="*/ 72 w 3952"/>
                      <a:gd name="T37" fmla="*/ 372 h 3501"/>
                      <a:gd name="T38" fmla="*/ 269 w 3952"/>
                      <a:gd name="T39" fmla="*/ 174 h 3501"/>
                      <a:gd name="T40" fmla="*/ 526 w 3952"/>
                      <a:gd name="T41" fmla="*/ 48 h 3501"/>
                      <a:gd name="T42" fmla="*/ 837 w 3952"/>
                      <a:gd name="T43" fmla="*/ 6 h 3501"/>
                      <a:gd name="T44" fmla="*/ 1184 w 3952"/>
                      <a:gd name="T45" fmla="*/ 30 h 3501"/>
                      <a:gd name="T46" fmla="*/ 1555 w 3952"/>
                      <a:gd name="T47" fmla="*/ 132 h 3501"/>
                      <a:gd name="T48" fmla="*/ 1943 w 3952"/>
                      <a:gd name="T49" fmla="*/ 294 h 3501"/>
                      <a:gd name="T50" fmla="*/ 2332 w 3952"/>
                      <a:gd name="T51" fmla="*/ 528 h 3501"/>
                      <a:gd name="T52" fmla="*/ 2715 w 3952"/>
                      <a:gd name="T53" fmla="*/ 821 h 3501"/>
                      <a:gd name="T54" fmla="*/ 3127 w 3952"/>
                      <a:gd name="T55" fmla="*/ 1223 h 3501"/>
                      <a:gd name="T56" fmla="*/ 3336 w 3952"/>
                      <a:gd name="T57" fmla="*/ 1469 h 3501"/>
                      <a:gd name="T58" fmla="*/ 3510 w 3952"/>
                      <a:gd name="T59" fmla="*/ 1727 h 3501"/>
                      <a:gd name="T60" fmla="*/ 3665 w 3952"/>
                      <a:gd name="T61" fmla="*/ 1984 h 3501"/>
                      <a:gd name="T62" fmla="*/ 3785 w 3952"/>
                      <a:gd name="T63" fmla="*/ 2236 h 3501"/>
                      <a:gd name="T64" fmla="*/ 3875 w 3952"/>
                      <a:gd name="T65" fmla="*/ 2494 h 3501"/>
                      <a:gd name="T66" fmla="*/ 3934 w 3952"/>
                      <a:gd name="T67" fmla="*/ 2740 h 3501"/>
                      <a:gd name="T68" fmla="*/ 3952 w 3952"/>
                      <a:gd name="T69" fmla="*/ 2973 h 3501"/>
                      <a:gd name="T70" fmla="*/ 3922 w 3952"/>
                      <a:gd name="T71" fmla="*/ 3255 h 3501"/>
                      <a:gd name="T72" fmla="*/ 3833 w 3952"/>
                      <a:gd name="T73" fmla="*/ 3501 h 3501"/>
                      <a:gd name="T74" fmla="*/ 3886 w 3952"/>
                      <a:gd name="T75" fmla="*/ 3387 h 3501"/>
                      <a:gd name="T76" fmla="*/ 3946 w 3952"/>
                      <a:gd name="T77" fmla="*/ 3123 h 3501"/>
                      <a:gd name="T78" fmla="*/ 3952 w 3952"/>
                      <a:gd name="T79" fmla="*/ 2973 h 350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</a:cxnLst>
                    <a:rect l="0" t="0" r="r" b="b"/>
                    <a:pathLst>
                      <a:path w="3952" h="3501">
                        <a:moveTo>
                          <a:pt x="3952" y="2973"/>
                        </a:moveTo>
                        <a:lnTo>
                          <a:pt x="3946" y="2860"/>
                        </a:lnTo>
                        <a:lnTo>
                          <a:pt x="3934" y="2740"/>
                        </a:lnTo>
                        <a:lnTo>
                          <a:pt x="3910" y="2614"/>
                        </a:lnTo>
                        <a:lnTo>
                          <a:pt x="3875" y="2494"/>
                        </a:lnTo>
                        <a:lnTo>
                          <a:pt x="3839" y="2368"/>
                        </a:lnTo>
                        <a:lnTo>
                          <a:pt x="3785" y="2236"/>
                        </a:lnTo>
                        <a:lnTo>
                          <a:pt x="3731" y="2110"/>
                        </a:lnTo>
                        <a:lnTo>
                          <a:pt x="3665" y="1978"/>
                        </a:lnTo>
                        <a:lnTo>
                          <a:pt x="3593" y="1853"/>
                        </a:lnTo>
                        <a:lnTo>
                          <a:pt x="3516" y="1721"/>
                        </a:lnTo>
                        <a:lnTo>
                          <a:pt x="3432" y="1595"/>
                        </a:lnTo>
                        <a:lnTo>
                          <a:pt x="3336" y="1469"/>
                        </a:lnTo>
                        <a:lnTo>
                          <a:pt x="3241" y="1343"/>
                        </a:lnTo>
                        <a:lnTo>
                          <a:pt x="3133" y="1223"/>
                        </a:lnTo>
                        <a:lnTo>
                          <a:pt x="3025" y="1103"/>
                        </a:lnTo>
                        <a:lnTo>
                          <a:pt x="2906" y="983"/>
                        </a:lnTo>
                        <a:lnTo>
                          <a:pt x="2721" y="815"/>
                        </a:lnTo>
                        <a:lnTo>
                          <a:pt x="2529" y="660"/>
                        </a:lnTo>
                        <a:lnTo>
                          <a:pt x="2332" y="522"/>
                        </a:lnTo>
                        <a:lnTo>
                          <a:pt x="2141" y="396"/>
                        </a:lnTo>
                        <a:lnTo>
                          <a:pt x="1943" y="288"/>
                        </a:lnTo>
                        <a:lnTo>
                          <a:pt x="1746" y="198"/>
                        </a:lnTo>
                        <a:lnTo>
                          <a:pt x="1555" y="126"/>
                        </a:lnTo>
                        <a:lnTo>
                          <a:pt x="1363" y="66"/>
                        </a:lnTo>
                        <a:lnTo>
                          <a:pt x="1184" y="24"/>
                        </a:lnTo>
                        <a:lnTo>
                          <a:pt x="1005" y="6"/>
                        </a:lnTo>
                        <a:lnTo>
                          <a:pt x="837" y="0"/>
                        </a:lnTo>
                        <a:lnTo>
                          <a:pt x="676" y="12"/>
                        </a:lnTo>
                        <a:lnTo>
                          <a:pt x="526" y="48"/>
                        </a:lnTo>
                        <a:lnTo>
                          <a:pt x="389" y="102"/>
                        </a:lnTo>
                        <a:lnTo>
                          <a:pt x="263" y="174"/>
                        </a:lnTo>
                        <a:lnTo>
                          <a:pt x="155" y="264"/>
                        </a:lnTo>
                        <a:lnTo>
                          <a:pt x="114" y="312"/>
                        </a:lnTo>
                        <a:lnTo>
                          <a:pt x="72" y="366"/>
                        </a:lnTo>
                        <a:lnTo>
                          <a:pt x="0" y="486"/>
                        </a:lnTo>
                        <a:lnTo>
                          <a:pt x="0" y="498"/>
                        </a:lnTo>
                        <a:lnTo>
                          <a:pt x="72" y="372"/>
                        </a:lnTo>
                        <a:lnTo>
                          <a:pt x="161" y="264"/>
                        </a:lnTo>
                        <a:lnTo>
                          <a:pt x="269" y="174"/>
                        </a:lnTo>
                        <a:lnTo>
                          <a:pt x="395" y="102"/>
                        </a:lnTo>
                        <a:lnTo>
                          <a:pt x="526" y="48"/>
                        </a:lnTo>
                        <a:lnTo>
                          <a:pt x="676" y="18"/>
                        </a:lnTo>
                        <a:lnTo>
                          <a:pt x="837" y="6"/>
                        </a:lnTo>
                        <a:lnTo>
                          <a:pt x="1005" y="6"/>
                        </a:lnTo>
                        <a:lnTo>
                          <a:pt x="1184" y="30"/>
                        </a:lnTo>
                        <a:lnTo>
                          <a:pt x="1363" y="72"/>
                        </a:lnTo>
                        <a:lnTo>
                          <a:pt x="1555" y="132"/>
                        </a:lnTo>
                        <a:lnTo>
                          <a:pt x="1746" y="204"/>
                        </a:lnTo>
                        <a:lnTo>
                          <a:pt x="1943" y="294"/>
                        </a:lnTo>
                        <a:lnTo>
                          <a:pt x="2135" y="402"/>
                        </a:lnTo>
                        <a:lnTo>
                          <a:pt x="2332" y="528"/>
                        </a:lnTo>
                        <a:lnTo>
                          <a:pt x="2523" y="666"/>
                        </a:lnTo>
                        <a:lnTo>
                          <a:pt x="2715" y="821"/>
                        </a:lnTo>
                        <a:lnTo>
                          <a:pt x="2900" y="989"/>
                        </a:lnTo>
                        <a:lnTo>
                          <a:pt x="3127" y="1223"/>
                        </a:lnTo>
                        <a:lnTo>
                          <a:pt x="3235" y="1349"/>
                        </a:lnTo>
                        <a:lnTo>
                          <a:pt x="3336" y="1469"/>
                        </a:lnTo>
                        <a:lnTo>
                          <a:pt x="3426" y="1595"/>
                        </a:lnTo>
                        <a:lnTo>
                          <a:pt x="3510" y="1727"/>
                        </a:lnTo>
                        <a:lnTo>
                          <a:pt x="3593" y="1853"/>
                        </a:lnTo>
                        <a:lnTo>
                          <a:pt x="3665" y="1984"/>
                        </a:lnTo>
                        <a:lnTo>
                          <a:pt x="3731" y="2110"/>
                        </a:lnTo>
                        <a:lnTo>
                          <a:pt x="3785" y="2236"/>
                        </a:lnTo>
                        <a:lnTo>
                          <a:pt x="3833" y="2368"/>
                        </a:lnTo>
                        <a:lnTo>
                          <a:pt x="3875" y="2494"/>
                        </a:lnTo>
                        <a:lnTo>
                          <a:pt x="3910" y="2614"/>
                        </a:lnTo>
                        <a:lnTo>
                          <a:pt x="3934" y="2740"/>
                        </a:lnTo>
                        <a:lnTo>
                          <a:pt x="3946" y="2860"/>
                        </a:lnTo>
                        <a:lnTo>
                          <a:pt x="3952" y="2973"/>
                        </a:lnTo>
                        <a:lnTo>
                          <a:pt x="3946" y="3123"/>
                        </a:lnTo>
                        <a:lnTo>
                          <a:pt x="3922" y="3255"/>
                        </a:lnTo>
                        <a:lnTo>
                          <a:pt x="3886" y="3387"/>
                        </a:lnTo>
                        <a:lnTo>
                          <a:pt x="3833" y="3501"/>
                        </a:lnTo>
                        <a:lnTo>
                          <a:pt x="3833" y="3501"/>
                        </a:lnTo>
                        <a:lnTo>
                          <a:pt x="3886" y="3387"/>
                        </a:lnTo>
                        <a:lnTo>
                          <a:pt x="3928" y="3255"/>
                        </a:lnTo>
                        <a:lnTo>
                          <a:pt x="3946" y="3123"/>
                        </a:lnTo>
                        <a:lnTo>
                          <a:pt x="3952" y="2973"/>
                        </a:lnTo>
                        <a:lnTo>
                          <a:pt x="3952" y="2973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21512" name="Freeform 8"/>
                  <p:cNvSpPr>
                    <a:spLocks/>
                  </p:cNvSpPr>
                  <p:nvPr userDrawn="1"/>
                </p:nvSpPr>
                <p:spPr bwMode="hidden">
                  <a:xfrm>
                    <a:off x="406" y="953"/>
                    <a:ext cx="3803" cy="3363"/>
                  </a:xfrm>
                  <a:custGeom>
                    <a:avLst/>
                    <a:gdLst>
                      <a:gd name="T0" fmla="*/ 676 w 3791"/>
                      <a:gd name="T1" fmla="*/ 2416 h 3363"/>
                      <a:gd name="T2" fmla="*/ 419 w 3791"/>
                      <a:gd name="T3" fmla="*/ 2062 h 3363"/>
                      <a:gd name="T4" fmla="*/ 215 w 3791"/>
                      <a:gd name="T5" fmla="*/ 1703 h 3363"/>
                      <a:gd name="T6" fmla="*/ 78 w 3791"/>
                      <a:gd name="T7" fmla="*/ 1343 h 3363"/>
                      <a:gd name="T8" fmla="*/ 12 w 3791"/>
                      <a:gd name="T9" fmla="*/ 1001 h 3363"/>
                      <a:gd name="T10" fmla="*/ 18 w 3791"/>
                      <a:gd name="T11" fmla="*/ 701 h 3363"/>
                      <a:gd name="T12" fmla="*/ 96 w 3791"/>
                      <a:gd name="T13" fmla="*/ 450 h 3363"/>
                      <a:gd name="T14" fmla="*/ 239 w 3791"/>
                      <a:gd name="T15" fmla="*/ 246 h 3363"/>
                      <a:gd name="T16" fmla="*/ 580 w 3791"/>
                      <a:gd name="T17" fmla="*/ 48 h 3363"/>
                      <a:gd name="T18" fmla="*/ 1028 w 3791"/>
                      <a:gd name="T19" fmla="*/ 6 h 3363"/>
                      <a:gd name="T20" fmla="*/ 1543 w 3791"/>
                      <a:gd name="T21" fmla="*/ 120 h 3363"/>
                      <a:gd name="T22" fmla="*/ 2087 w 3791"/>
                      <a:gd name="T23" fmla="*/ 378 h 3363"/>
                      <a:gd name="T24" fmla="*/ 2631 w 3791"/>
                      <a:gd name="T25" fmla="*/ 773 h 3363"/>
                      <a:gd name="T26" fmla="*/ 3115 w 3791"/>
                      <a:gd name="T27" fmla="*/ 1265 h 3363"/>
                      <a:gd name="T28" fmla="*/ 3378 w 3791"/>
                      <a:gd name="T29" fmla="*/ 1625 h 3363"/>
                      <a:gd name="T30" fmla="*/ 3582 w 3791"/>
                      <a:gd name="T31" fmla="*/ 1984 h 3363"/>
                      <a:gd name="T32" fmla="*/ 3719 w 3791"/>
                      <a:gd name="T33" fmla="*/ 2344 h 3363"/>
                      <a:gd name="T34" fmla="*/ 3785 w 3791"/>
                      <a:gd name="T35" fmla="*/ 2686 h 3363"/>
                      <a:gd name="T36" fmla="*/ 3749 w 3791"/>
                      <a:gd name="T37" fmla="*/ 3105 h 3363"/>
                      <a:gd name="T38" fmla="*/ 3629 w 3791"/>
                      <a:gd name="T39" fmla="*/ 3363 h 3363"/>
                      <a:gd name="T40" fmla="*/ 3779 w 3791"/>
                      <a:gd name="T41" fmla="*/ 2967 h 3363"/>
                      <a:gd name="T42" fmla="*/ 3791 w 3791"/>
                      <a:gd name="T43" fmla="*/ 2794 h 3363"/>
                      <a:gd name="T44" fmla="*/ 3749 w 3791"/>
                      <a:gd name="T45" fmla="*/ 2458 h 3363"/>
                      <a:gd name="T46" fmla="*/ 3635 w 3791"/>
                      <a:gd name="T47" fmla="*/ 2104 h 3363"/>
                      <a:gd name="T48" fmla="*/ 3456 w 3791"/>
                      <a:gd name="T49" fmla="*/ 1739 h 3363"/>
                      <a:gd name="T50" fmla="*/ 3211 w 3791"/>
                      <a:gd name="T51" fmla="*/ 1385 h 3363"/>
                      <a:gd name="T52" fmla="*/ 2804 w 3791"/>
                      <a:gd name="T53" fmla="*/ 929 h 3363"/>
                      <a:gd name="T54" fmla="*/ 2272 w 3791"/>
                      <a:gd name="T55" fmla="*/ 492 h 3363"/>
                      <a:gd name="T56" fmla="*/ 1722 w 3791"/>
                      <a:gd name="T57" fmla="*/ 192 h 3363"/>
                      <a:gd name="T58" fmla="*/ 1190 w 3791"/>
                      <a:gd name="T59" fmla="*/ 24 h 3363"/>
                      <a:gd name="T60" fmla="*/ 717 w 3791"/>
                      <a:gd name="T61" fmla="*/ 12 h 3363"/>
                      <a:gd name="T62" fmla="*/ 335 w 3791"/>
                      <a:gd name="T63" fmla="*/ 162 h 3363"/>
                      <a:gd name="T64" fmla="*/ 132 w 3791"/>
                      <a:gd name="T65" fmla="*/ 378 h 3363"/>
                      <a:gd name="T66" fmla="*/ 36 w 3791"/>
                      <a:gd name="T67" fmla="*/ 612 h 3363"/>
                      <a:gd name="T68" fmla="*/ 0 w 3791"/>
                      <a:gd name="T69" fmla="*/ 893 h 3363"/>
                      <a:gd name="T70" fmla="*/ 42 w 3791"/>
                      <a:gd name="T71" fmla="*/ 1229 h 3363"/>
                      <a:gd name="T72" fmla="*/ 161 w 3791"/>
                      <a:gd name="T73" fmla="*/ 1583 h 3363"/>
                      <a:gd name="T74" fmla="*/ 341 w 3791"/>
                      <a:gd name="T75" fmla="*/ 1942 h 3363"/>
                      <a:gd name="T76" fmla="*/ 580 w 3791"/>
                      <a:gd name="T77" fmla="*/ 2302 h 3363"/>
                      <a:gd name="T78" fmla="*/ 987 w 3791"/>
                      <a:gd name="T79" fmla="*/ 2758 h 3363"/>
                      <a:gd name="T80" fmla="*/ 1596 w 3791"/>
                      <a:gd name="T81" fmla="*/ 3237 h 3363"/>
                      <a:gd name="T82" fmla="*/ 1596 w 3791"/>
                      <a:gd name="T83" fmla="*/ 3237 h 3363"/>
                      <a:gd name="T84" fmla="*/ 993 w 3791"/>
                      <a:gd name="T85" fmla="*/ 2758 h 336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</a:cxnLst>
                    <a:rect l="0" t="0" r="r" b="b"/>
                    <a:pathLst>
                      <a:path w="3791" h="3363">
                        <a:moveTo>
                          <a:pt x="993" y="2758"/>
                        </a:moveTo>
                        <a:lnTo>
                          <a:pt x="777" y="2536"/>
                        </a:lnTo>
                        <a:lnTo>
                          <a:pt x="676" y="2416"/>
                        </a:lnTo>
                        <a:lnTo>
                          <a:pt x="586" y="2302"/>
                        </a:lnTo>
                        <a:lnTo>
                          <a:pt x="496" y="2182"/>
                        </a:lnTo>
                        <a:lnTo>
                          <a:pt x="419" y="2062"/>
                        </a:lnTo>
                        <a:lnTo>
                          <a:pt x="341" y="1942"/>
                        </a:lnTo>
                        <a:lnTo>
                          <a:pt x="275" y="1822"/>
                        </a:lnTo>
                        <a:lnTo>
                          <a:pt x="215" y="1703"/>
                        </a:lnTo>
                        <a:lnTo>
                          <a:pt x="161" y="1583"/>
                        </a:lnTo>
                        <a:lnTo>
                          <a:pt x="114" y="1463"/>
                        </a:lnTo>
                        <a:lnTo>
                          <a:pt x="78" y="1343"/>
                        </a:lnTo>
                        <a:lnTo>
                          <a:pt x="48" y="1229"/>
                        </a:lnTo>
                        <a:lnTo>
                          <a:pt x="24" y="1115"/>
                        </a:lnTo>
                        <a:lnTo>
                          <a:pt x="12" y="1001"/>
                        </a:lnTo>
                        <a:lnTo>
                          <a:pt x="6" y="893"/>
                        </a:lnTo>
                        <a:lnTo>
                          <a:pt x="12" y="797"/>
                        </a:lnTo>
                        <a:lnTo>
                          <a:pt x="18" y="701"/>
                        </a:lnTo>
                        <a:lnTo>
                          <a:pt x="42" y="612"/>
                        </a:lnTo>
                        <a:lnTo>
                          <a:pt x="66" y="528"/>
                        </a:lnTo>
                        <a:lnTo>
                          <a:pt x="96" y="450"/>
                        </a:lnTo>
                        <a:lnTo>
                          <a:pt x="138" y="378"/>
                        </a:lnTo>
                        <a:lnTo>
                          <a:pt x="185" y="306"/>
                        </a:lnTo>
                        <a:lnTo>
                          <a:pt x="239" y="246"/>
                        </a:lnTo>
                        <a:lnTo>
                          <a:pt x="341" y="162"/>
                        </a:lnTo>
                        <a:lnTo>
                          <a:pt x="454" y="96"/>
                        </a:lnTo>
                        <a:lnTo>
                          <a:pt x="580" y="48"/>
                        </a:lnTo>
                        <a:lnTo>
                          <a:pt x="723" y="18"/>
                        </a:lnTo>
                        <a:lnTo>
                          <a:pt x="867" y="6"/>
                        </a:lnTo>
                        <a:lnTo>
                          <a:pt x="1028" y="6"/>
                        </a:lnTo>
                        <a:lnTo>
                          <a:pt x="1196" y="30"/>
                        </a:lnTo>
                        <a:lnTo>
                          <a:pt x="1363" y="66"/>
                        </a:lnTo>
                        <a:lnTo>
                          <a:pt x="1543" y="120"/>
                        </a:lnTo>
                        <a:lnTo>
                          <a:pt x="1722" y="192"/>
                        </a:lnTo>
                        <a:lnTo>
                          <a:pt x="1901" y="282"/>
                        </a:lnTo>
                        <a:lnTo>
                          <a:pt x="2087" y="378"/>
                        </a:lnTo>
                        <a:lnTo>
                          <a:pt x="2272" y="498"/>
                        </a:lnTo>
                        <a:lnTo>
                          <a:pt x="2451" y="624"/>
                        </a:lnTo>
                        <a:lnTo>
                          <a:pt x="2631" y="773"/>
                        </a:lnTo>
                        <a:lnTo>
                          <a:pt x="2804" y="929"/>
                        </a:lnTo>
                        <a:lnTo>
                          <a:pt x="3019" y="1151"/>
                        </a:lnTo>
                        <a:lnTo>
                          <a:pt x="3115" y="1265"/>
                        </a:lnTo>
                        <a:lnTo>
                          <a:pt x="3211" y="1385"/>
                        </a:lnTo>
                        <a:lnTo>
                          <a:pt x="3295" y="1505"/>
                        </a:lnTo>
                        <a:lnTo>
                          <a:pt x="3378" y="1625"/>
                        </a:lnTo>
                        <a:lnTo>
                          <a:pt x="3450" y="1745"/>
                        </a:lnTo>
                        <a:lnTo>
                          <a:pt x="3522" y="1864"/>
                        </a:lnTo>
                        <a:lnTo>
                          <a:pt x="3582" y="1984"/>
                        </a:lnTo>
                        <a:lnTo>
                          <a:pt x="3635" y="2104"/>
                        </a:lnTo>
                        <a:lnTo>
                          <a:pt x="3677" y="2224"/>
                        </a:lnTo>
                        <a:lnTo>
                          <a:pt x="3719" y="2344"/>
                        </a:lnTo>
                        <a:lnTo>
                          <a:pt x="3749" y="2458"/>
                        </a:lnTo>
                        <a:lnTo>
                          <a:pt x="3773" y="2572"/>
                        </a:lnTo>
                        <a:lnTo>
                          <a:pt x="3785" y="2686"/>
                        </a:lnTo>
                        <a:lnTo>
                          <a:pt x="3791" y="2794"/>
                        </a:lnTo>
                        <a:lnTo>
                          <a:pt x="3779" y="2955"/>
                        </a:lnTo>
                        <a:lnTo>
                          <a:pt x="3749" y="3105"/>
                        </a:lnTo>
                        <a:lnTo>
                          <a:pt x="3695" y="3243"/>
                        </a:lnTo>
                        <a:lnTo>
                          <a:pt x="3623" y="3363"/>
                        </a:lnTo>
                        <a:lnTo>
                          <a:pt x="3629" y="3363"/>
                        </a:lnTo>
                        <a:lnTo>
                          <a:pt x="3701" y="3243"/>
                        </a:lnTo>
                        <a:lnTo>
                          <a:pt x="3749" y="3111"/>
                        </a:lnTo>
                        <a:lnTo>
                          <a:pt x="3779" y="2967"/>
                        </a:lnTo>
                        <a:lnTo>
                          <a:pt x="3791" y="2806"/>
                        </a:lnTo>
                        <a:lnTo>
                          <a:pt x="3791" y="2800"/>
                        </a:lnTo>
                        <a:lnTo>
                          <a:pt x="3791" y="2794"/>
                        </a:lnTo>
                        <a:lnTo>
                          <a:pt x="3785" y="2686"/>
                        </a:lnTo>
                        <a:lnTo>
                          <a:pt x="3773" y="2572"/>
                        </a:lnTo>
                        <a:lnTo>
                          <a:pt x="3749" y="2458"/>
                        </a:lnTo>
                        <a:lnTo>
                          <a:pt x="3719" y="2338"/>
                        </a:lnTo>
                        <a:lnTo>
                          <a:pt x="3683" y="2224"/>
                        </a:lnTo>
                        <a:lnTo>
                          <a:pt x="3635" y="2104"/>
                        </a:lnTo>
                        <a:lnTo>
                          <a:pt x="3582" y="1984"/>
                        </a:lnTo>
                        <a:lnTo>
                          <a:pt x="3522" y="1864"/>
                        </a:lnTo>
                        <a:lnTo>
                          <a:pt x="3456" y="1739"/>
                        </a:lnTo>
                        <a:lnTo>
                          <a:pt x="3378" y="1619"/>
                        </a:lnTo>
                        <a:lnTo>
                          <a:pt x="3300" y="1499"/>
                        </a:lnTo>
                        <a:lnTo>
                          <a:pt x="3211" y="1385"/>
                        </a:lnTo>
                        <a:lnTo>
                          <a:pt x="3121" y="1265"/>
                        </a:lnTo>
                        <a:lnTo>
                          <a:pt x="3019" y="1151"/>
                        </a:lnTo>
                        <a:lnTo>
                          <a:pt x="2804" y="929"/>
                        </a:lnTo>
                        <a:lnTo>
                          <a:pt x="2631" y="767"/>
                        </a:lnTo>
                        <a:lnTo>
                          <a:pt x="2451" y="624"/>
                        </a:lnTo>
                        <a:lnTo>
                          <a:pt x="2272" y="492"/>
                        </a:lnTo>
                        <a:lnTo>
                          <a:pt x="2087" y="378"/>
                        </a:lnTo>
                        <a:lnTo>
                          <a:pt x="1901" y="276"/>
                        </a:lnTo>
                        <a:lnTo>
                          <a:pt x="1722" y="192"/>
                        </a:lnTo>
                        <a:lnTo>
                          <a:pt x="1543" y="120"/>
                        </a:lnTo>
                        <a:lnTo>
                          <a:pt x="1363" y="66"/>
                        </a:lnTo>
                        <a:lnTo>
                          <a:pt x="1190" y="24"/>
                        </a:lnTo>
                        <a:lnTo>
                          <a:pt x="1028" y="6"/>
                        </a:lnTo>
                        <a:lnTo>
                          <a:pt x="867" y="0"/>
                        </a:lnTo>
                        <a:lnTo>
                          <a:pt x="717" y="12"/>
                        </a:lnTo>
                        <a:lnTo>
                          <a:pt x="580" y="42"/>
                        </a:lnTo>
                        <a:lnTo>
                          <a:pt x="448" y="90"/>
                        </a:lnTo>
                        <a:lnTo>
                          <a:pt x="335" y="162"/>
                        </a:lnTo>
                        <a:lnTo>
                          <a:pt x="233" y="246"/>
                        </a:lnTo>
                        <a:lnTo>
                          <a:pt x="179" y="306"/>
                        </a:lnTo>
                        <a:lnTo>
                          <a:pt x="132" y="378"/>
                        </a:lnTo>
                        <a:lnTo>
                          <a:pt x="90" y="450"/>
                        </a:lnTo>
                        <a:lnTo>
                          <a:pt x="60" y="528"/>
                        </a:lnTo>
                        <a:lnTo>
                          <a:pt x="36" y="612"/>
                        </a:lnTo>
                        <a:lnTo>
                          <a:pt x="12" y="701"/>
                        </a:lnTo>
                        <a:lnTo>
                          <a:pt x="6" y="797"/>
                        </a:lnTo>
                        <a:lnTo>
                          <a:pt x="0" y="893"/>
                        </a:lnTo>
                        <a:lnTo>
                          <a:pt x="6" y="1001"/>
                        </a:lnTo>
                        <a:lnTo>
                          <a:pt x="24" y="1115"/>
                        </a:lnTo>
                        <a:lnTo>
                          <a:pt x="42" y="1229"/>
                        </a:lnTo>
                        <a:lnTo>
                          <a:pt x="78" y="1343"/>
                        </a:lnTo>
                        <a:lnTo>
                          <a:pt x="114" y="1463"/>
                        </a:lnTo>
                        <a:lnTo>
                          <a:pt x="161" y="1583"/>
                        </a:lnTo>
                        <a:lnTo>
                          <a:pt x="215" y="1703"/>
                        </a:lnTo>
                        <a:lnTo>
                          <a:pt x="275" y="1822"/>
                        </a:lnTo>
                        <a:lnTo>
                          <a:pt x="341" y="1942"/>
                        </a:lnTo>
                        <a:lnTo>
                          <a:pt x="413" y="2062"/>
                        </a:lnTo>
                        <a:lnTo>
                          <a:pt x="496" y="2182"/>
                        </a:lnTo>
                        <a:lnTo>
                          <a:pt x="580" y="2302"/>
                        </a:lnTo>
                        <a:lnTo>
                          <a:pt x="676" y="2422"/>
                        </a:lnTo>
                        <a:lnTo>
                          <a:pt x="771" y="2536"/>
                        </a:lnTo>
                        <a:lnTo>
                          <a:pt x="987" y="2758"/>
                        </a:lnTo>
                        <a:lnTo>
                          <a:pt x="1184" y="2931"/>
                        </a:lnTo>
                        <a:lnTo>
                          <a:pt x="1387" y="3093"/>
                        </a:lnTo>
                        <a:lnTo>
                          <a:pt x="1596" y="3237"/>
                        </a:lnTo>
                        <a:lnTo>
                          <a:pt x="1800" y="3363"/>
                        </a:lnTo>
                        <a:lnTo>
                          <a:pt x="1806" y="3363"/>
                        </a:lnTo>
                        <a:lnTo>
                          <a:pt x="1596" y="3237"/>
                        </a:lnTo>
                        <a:lnTo>
                          <a:pt x="1393" y="3093"/>
                        </a:lnTo>
                        <a:lnTo>
                          <a:pt x="1190" y="2931"/>
                        </a:lnTo>
                        <a:lnTo>
                          <a:pt x="993" y="2758"/>
                        </a:lnTo>
                        <a:lnTo>
                          <a:pt x="993" y="2758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21513" name="Freeform 9"/>
                  <p:cNvSpPr>
                    <a:spLocks/>
                  </p:cNvSpPr>
                  <p:nvPr userDrawn="1"/>
                </p:nvSpPr>
                <p:spPr bwMode="hidden">
                  <a:xfrm>
                    <a:off x="514" y="1091"/>
                    <a:ext cx="3538" cy="3225"/>
                  </a:xfrm>
                  <a:custGeom>
                    <a:avLst/>
                    <a:gdLst>
                      <a:gd name="T0" fmla="*/ 538 w 3527"/>
                      <a:gd name="T1" fmla="*/ 2146 h 3225"/>
                      <a:gd name="T2" fmla="*/ 317 w 3527"/>
                      <a:gd name="T3" fmla="*/ 1816 h 3225"/>
                      <a:gd name="T4" fmla="*/ 149 w 3527"/>
                      <a:gd name="T5" fmla="*/ 1481 h 3225"/>
                      <a:gd name="T6" fmla="*/ 41 w 3527"/>
                      <a:gd name="T7" fmla="*/ 1151 h 3225"/>
                      <a:gd name="T8" fmla="*/ 0 w 3527"/>
                      <a:gd name="T9" fmla="*/ 839 h 3225"/>
                      <a:gd name="T10" fmla="*/ 30 w 3527"/>
                      <a:gd name="T11" fmla="*/ 575 h 3225"/>
                      <a:gd name="T12" fmla="*/ 125 w 3527"/>
                      <a:gd name="T13" fmla="*/ 354 h 3225"/>
                      <a:gd name="T14" fmla="*/ 317 w 3527"/>
                      <a:gd name="T15" fmla="*/ 150 h 3225"/>
                      <a:gd name="T16" fmla="*/ 669 w 3527"/>
                      <a:gd name="T17" fmla="*/ 12 h 3225"/>
                      <a:gd name="T18" fmla="*/ 1112 w 3527"/>
                      <a:gd name="T19" fmla="*/ 24 h 3225"/>
                      <a:gd name="T20" fmla="*/ 1608 w 3527"/>
                      <a:gd name="T21" fmla="*/ 174 h 3225"/>
                      <a:gd name="T22" fmla="*/ 2116 w 3527"/>
                      <a:gd name="T23" fmla="*/ 456 h 3225"/>
                      <a:gd name="T24" fmla="*/ 2613 w 3527"/>
                      <a:gd name="T25" fmla="*/ 857 h 3225"/>
                      <a:gd name="T26" fmla="*/ 3073 w 3527"/>
                      <a:gd name="T27" fmla="*/ 1391 h 3225"/>
                      <a:gd name="T28" fmla="*/ 3276 w 3527"/>
                      <a:gd name="T29" fmla="*/ 1726 h 3225"/>
                      <a:gd name="T30" fmla="*/ 3426 w 3527"/>
                      <a:gd name="T31" fmla="*/ 2062 h 3225"/>
                      <a:gd name="T32" fmla="*/ 3509 w 3527"/>
                      <a:gd name="T33" fmla="*/ 2386 h 3225"/>
                      <a:gd name="T34" fmla="*/ 3521 w 3527"/>
                      <a:gd name="T35" fmla="*/ 2680 h 3225"/>
                      <a:gd name="T36" fmla="*/ 3474 w 3527"/>
                      <a:gd name="T37" fmla="*/ 2931 h 3225"/>
                      <a:gd name="T38" fmla="*/ 3360 w 3527"/>
                      <a:gd name="T39" fmla="*/ 3141 h 3225"/>
                      <a:gd name="T40" fmla="*/ 3282 w 3527"/>
                      <a:gd name="T41" fmla="*/ 3225 h 3225"/>
                      <a:gd name="T42" fmla="*/ 3312 w 3527"/>
                      <a:gd name="T43" fmla="*/ 3201 h 3225"/>
                      <a:gd name="T44" fmla="*/ 3444 w 3527"/>
                      <a:gd name="T45" fmla="*/ 3009 h 3225"/>
                      <a:gd name="T46" fmla="*/ 3515 w 3527"/>
                      <a:gd name="T47" fmla="*/ 2769 h 3225"/>
                      <a:gd name="T48" fmla="*/ 3521 w 3527"/>
                      <a:gd name="T49" fmla="*/ 2488 h 3225"/>
                      <a:gd name="T50" fmla="*/ 3462 w 3527"/>
                      <a:gd name="T51" fmla="*/ 2170 h 3225"/>
                      <a:gd name="T52" fmla="*/ 3336 w 3527"/>
                      <a:gd name="T53" fmla="*/ 1834 h 3225"/>
                      <a:gd name="T54" fmla="*/ 3145 w 3527"/>
                      <a:gd name="T55" fmla="*/ 1499 h 3225"/>
                      <a:gd name="T56" fmla="*/ 2816 w 3527"/>
                      <a:gd name="T57" fmla="*/ 1061 h 3225"/>
                      <a:gd name="T58" fmla="*/ 2284 w 3527"/>
                      <a:gd name="T59" fmla="*/ 575 h 3225"/>
                      <a:gd name="T60" fmla="*/ 1775 w 3527"/>
                      <a:gd name="T61" fmla="*/ 252 h 3225"/>
                      <a:gd name="T62" fmla="*/ 1273 w 3527"/>
                      <a:gd name="T63" fmla="*/ 60 h 3225"/>
                      <a:gd name="T64" fmla="*/ 807 w 3527"/>
                      <a:gd name="T65" fmla="*/ 0 h 3225"/>
                      <a:gd name="T66" fmla="*/ 418 w 3527"/>
                      <a:gd name="T67" fmla="*/ 84 h 3225"/>
                      <a:gd name="T68" fmla="*/ 167 w 3527"/>
                      <a:gd name="T69" fmla="*/ 288 h 3225"/>
                      <a:gd name="T70" fmla="*/ 53 w 3527"/>
                      <a:gd name="T71" fmla="*/ 498 h 3225"/>
                      <a:gd name="T72" fmla="*/ 0 w 3527"/>
                      <a:gd name="T73" fmla="*/ 749 h 3225"/>
                      <a:gd name="T74" fmla="*/ 18 w 3527"/>
                      <a:gd name="T75" fmla="*/ 1043 h 3225"/>
                      <a:gd name="T76" fmla="*/ 101 w 3527"/>
                      <a:gd name="T77" fmla="*/ 1373 h 3225"/>
                      <a:gd name="T78" fmla="*/ 251 w 3527"/>
                      <a:gd name="T79" fmla="*/ 1708 h 3225"/>
                      <a:gd name="T80" fmla="*/ 454 w 3527"/>
                      <a:gd name="T81" fmla="*/ 2038 h 3225"/>
                      <a:gd name="T82" fmla="*/ 914 w 3527"/>
                      <a:gd name="T83" fmla="*/ 2572 h 3225"/>
                      <a:gd name="T84" fmla="*/ 1255 w 3527"/>
                      <a:gd name="T85" fmla="*/ 2865 h 3225"/>
                      <a:gd name="T86" fmla="*/ 1608 w 3527"/>
                      <a:gd name="T87" fmla="*/ 3099 h 3225"/>
                      <a:gd name="T88" fmla="*/ 1853 w 3527"/>
                      <a:gd name="T89" fmla="*/ 3225 h 3225"/>
                      <a:gd name="T90" fmla="*/ 1494 w 3527"/>
                      <a:gd name="T91" fmla="*/ 3027 h 3225"/>
                      <a:gd name="T92" fmla="*/ 1142 w 3527"/>
                      <a:gd name="T93" fmla="*/ 2769 h 322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</a:cxnLst>
                    <a:rect l="0" t="0" r="r" b="b"/>
                    <a:pathLst>
                      <a:path w="3527" h="3225">
                        <a:moveTo>
                          <a:pt x="914" y="2572"/>
                        </a:moveTo>
                        <a:lnTo>
                          <a:pt x="717" y="2362"/>
                        </a:lnTo>
                        <a:lnTo>
                          <a:pt x="538" y="2146"/>
                        </a:lnTo>
                        <a:lnTo>
                          <a:pt x="460" y="2038"/>
                        </a:lnTo>
                        <a:lnTo>
                          <a:pt x="382" y="1930"/>
                        </a:lnTo>
                        <a:lnTo>
                          <a:pt x="317" y="1816"/>
                        </a:lnTo>
                        <a:lnTo>
                          <a:pt x="251" y="1702"/>
                        </a:lnTo>
                        <a:lnTo>
                          <a:pt x="197" y="1589"/>
                        </a:lnTo>
                        <a:lnTo>
                          <a:pt x="149" y="1481"/>
                        </a:lnTo>
                        <a:lnTo>
                          <a:pt x="107" y="1367"/>
                        </a:lnTo>
                        <a:lnTo>
                          <a:pt x="71" y="1259"/>
                        </a:lnTo>
                        <a:lnTo>
                          <a:pt x="41" y="1151"/>
                        </a:lnTo>
                        <a:lnTo>
                          <a:pt x="18" y="1043"/>
                        </a:lnTo>
                        <a:lnTo>
                          <a:pt x="6" y="941"/>
                        </a:lnTo>
                        <a:lnTo>
                          <a:pt x="0" y="839"/>
                        </a:lnTo>
                        <a:lnTo>
                          <a:pt x="6" y="749"/>
                        </a:lnTo>
                        <a:lnTo>
                          <a:pt x="12" y="659"/>
                        </a:lnTo>
                        <a:lnTo>
                          <a:pt x="30" y="575"/>
                        </a:lnTo>
                        <a:lnTo>
                          <a:pt x="59" y="498"/>
                        </a:lnTo>
                        <a:lnTo>
                          <a:pt x="89" y="420"/>
                        </a:lnTo>
                        <a:lnTo>
                          <a:pt x="125" y="354"/>
                        </a:lnTo>
                        <a:lnTo>
                          <a:pt x="173" y="288"/>
                        </a:lnTo>
                        <a:lnTo>
                          <a:pt x="221" y="228"/>
                        </a:lnTo>
                        <a:lnTo>
                          <a:pt x="317" y="150"/>
                        </a:lnTo>
                        <a:lnTo>
                          <a:pt x="424" y="90"/>
                        </a:lnTo>
                        <a:lnTo>
                          <a:pt x="544" y="42"/>
                        </a:lnTo>
                        <a:lnTo>
                          <a:pt x="669" y="12"/>
                        </a:lnTo>
                        <a:lnTo>
                          <a:pt x="813" y="0"/>
                        </a:lnTo>
                        <a:lnTo>
                          <a:pt x="956" y="6"/>
                        </a:lnTo>
                        <a:lnTo>
                          <a:pt x="1112" y="24"/>
                        </a:lnTo>
                        <a:lnTo>
                          <a:pt x="1273" y="60"/>
                        </a:lnTo>
                        <a:lnTo>
                          <a:pt x="1441" y="114"/>
                        </a:lnTo>
                        <a:lnTo>
                          <a:pt x="1608" y="174"/>
                        </a:lnTo>
                        <a:lnTo>
                          <a:pt x="1775" y="258"/>
                        </a:lnTo>
                        <a:lnTo>
                          <a:pt x="1949" y="348"/>
                        </a:lnTo>
                        <a:lnTo>
                          <a:pt x="2116" y="456"/>
                        </a:lnTo>
                        <a:lnTo>
                          <a:pt x="2284" y="575"/>
                        </a:lnTo>
                        <a:lnTo>
                          <a:pt x="2451" y="713"/>
                        </a:lnTo>
                        <a:lnTo>
                          <a:pt x="2613" y="857"/>
                        </a:lnTo>
                        <a:lnTo>
                          <a:pt x="2810" y="1067"/>
                        </a:lnTo>
                        <a:lnTo>
                          <a:pt x="2989" y="1283"/>
                        </a:lnTo>
                        <a:lnTo>
                          <a:pt x="3073" y="1391"/>
                        </a:lnTo>
                        <a:lnTo>
                          <a:pt x="3145" y="1505"/>
                        </a:lnTo>
                        <a:lnTo>
                          <a:pt x="3216" y="1612"/>
                        </a:lnTo>
                        <a:lnTo>
                          <a:pt x="3276" y="1726"/>
                        </a:lnTo>
                        <a:lnTo>
                          <a:pt x="3330" y="1840"/>
                        </a:lnTo>
                        <a:lnTo>
                          <a:pt x="3384" y="1948"/>
                        </a:lnTo>
                        <a:lnTo>
                          <a:pt x="3426" y="2062"/>
                        </a:lnTo>
                        <a:lnTo>
                          <a:pt x="3462" y="2170"/>
                        </a:lnTo>
                        <a:lnTo>
                          <a:pt x="3491" y="2278"/>
                        </a:lnTo>
                        <a:lnTo>
                          <a:pt x="3509" y="2386"/>
                        </a:lnTo>
                        <a:lnTo>
                          <a:pt x="3521" y="2488"/>
                        </a:lnTo>
                        <a:lnTo>
                          <a:pt x="3527" y="2590"/>
                        </a:lnTo>
                        <a:lnTo>
                          <a:pt x="3521" y="2680"/>
                        </a:lnTo>
                        <a:lnTo>
                          <a:pt x="3515" y="2769"/>
                        </a:lnTo>
                        <a:lnTo>
                          <a:pt x="3497" y="2853"/>
                        </a:lnTo>
                        <a:lnTo>
                          <a:pt x="3474" y="2931"/>
                        </a:lnTo>
                        <a:lnTo>
                          <a:pt x="3438" y="3009"/>
                        </a:lnTo>
                        <a:lnTo>
                          <a:pt x="3402" y="3075"/>
                        </a:lnTo>
                        <a:lnTo>
                          <a:pt x="3360" y="3141"/>
                        </a:lnTo>
                        <a:lnTo>
                          <a:pt x="3306" y="3201"/>
                        </a:lnTo>
                        <a:lnTo>
                          <a:pt x="3294" y="3213"/>
                        </a:lnTo>
                        <a:lnTo>
                          <a:pt x="3282" y="3225"/>
                        </a:lnTo>
                        <a:lnTo>
                          <a:pt x="3288" y="3225"/>
                        </a:lnTo>
                        <a:lnTo>
                          <a:pt x="3300" y="3213"/>
                        </a:lnTo>
                        <a:lnTo>
                          <a:pt x="3312" y="3201"/>
                        </a:lnTo>
                        <a:lnTo>
                          <a:pt x="3366" y="3141"/>
                        </a:lnTo>
                        <a:lnTo>
                          <a:pt x="3408" y="3075"/>
                        </a:lnTo>
                        <a:lnTo>
                          <a:pt x="3444" y="3009"/>
                        </a:lnTo>
                        <a:lnTo>
                          <a:pt x="3474" y="2931"/>
                        </a:lnTo>
                        <a:lnTo>
                          <a:pt x="3497" y="2853"/>
                        </a:lnTo>
                        <a:lnTo>
                          <a:pt x="3515" y="2769"/>
                        </a:lnTo>
                        <a:lnTo>
                          <a:pt x="3527" y="2680"/>
                        </a:lnTo>
                        <a:lnTo>
                          <a:pt x="3527" y="2590"/>
                        </a:lnTo>
                        <a:lnTo>
                          <a:pt x="3521" y="2488"/>
                        </a:lnTo>
                        <a:lnTo>
                          <a:pt x="3509" y="2386"/>
                        </a:lnTo>
                        <a:lnTo>
                          <a:pt x="3491" y="2278"/>
                        </a:lnTo>
                        <a:lnTo>
                          <a:pt x="3462" y="2170"/>
                        </a:lnTo>
                        <a:lnTo>
                          <a:pt x="3426" y="2056"/>
                        </a:lnTo>
                        <a:lnTo>
                          <a:pt x="3384" y="1948"/>
                        </a:lnTo>
                        <a:lnTo>
                          <a:pt x="3336" y="1834"/>
                        </a:lnTo>
                        <a:lnTo>
                          <a:pt x="3276" y="1726"/>
                        </a:lnTo>
                        <a:lnTo>
                          <a:pt x="3216" y="1612"/>
                        </a:lnTo>
                        <a:lnTo>
                          <a:pt x="3145" y="1499"/>
                        </a:lnTo>
                        <a:lnTo>
                          <a:pt x="3073" y="1391"/>
                        </a:lnTo>
                        <a:lnTo>
                          <a:pt x="2989" y="1277"/>
                        </a:lnTo>
                        <a:lnTo>
                          <a:pt x="2816" y="1061"/>
                        </a:lnTo>
                        <a:lnTo>
                          <a:pt x="2613" y="857"/>
                        </a:lnTo>
                        <a:lnTo>
                          <a:pt x="2451" y="707"/>
                        </a:lnTo>
                        <a:lnTo>
                          <a:pt x="2284" y="575"/>
                        </a:lnTo>
                        <a:lnTo>
                          <a:pt x="2116" y="456"/>
                        </a:lnTo>
                        <a:lnTo>
                          <a:pt x="1949" y="348"/>
                        </a:lnTo>
                        <a:lnTo>
                          <a:pt x="1775" y="252"/>
                        </a:lnTo>
                        <a:lnTo>
                          <a:pt x="1608" y="174"/>
                        </a:lnTo>
                        <a:lnTo>
                          <a:pt x="1435" y="108"/>
                        </a:lnTo>
                        <a:lnTo>
                          <a:pt x="1273" y="60"/>
                        </a:lnTo>
                        <a:lnTo>
                          <a:pt x="1112" y="24"/>
                        </a:lnTo>
                        <a:lnTo>
                          <a:pt x="956" y="0"/>
                        </a:lnTo>
                        <a:lnTo>
                          <a:pt x="807" y="0"/>
                        </a:lnTo>
                        <a:lnTo>
                          <a:pt x="669" y="12"/>
                        </a:lnTo>
                        <a:lnTo>
                          <a:pt x="538" y="42"/>
                        </a:lnTo>
                        <a:lnTo>
                          <a:pt x="418" y="84"/>
                        </a:lnTo>
                        <a:lnTo>
                          <a:pt x="311" y="150"/>
                        </a:lnTo>
                        <a:lnTo>
                          <a:pt x="215" y="228"/>
                        </a:lnTo>
                        <a:lnTo>
                          <a:pt x="167" y="288"/>
                        </a:lnTo>
                        <a:lnTo>
                          <a:pt x="119" y="354"/>
                        </a:lnTo>
                        <a:lnTo>
                          <a:pt x="83" y="420"/>
                        </a:lnTo>
                        <a:lnTo>
                          <a:pt x="53" y="498"/>
                        </a:lnTo>
                        <a:lnTo>
                          <a:pt x="30" y="575"/>
                        </a:lnTo>
                        <a:lnTo>
                          <a:pt x="12" y="659"/>
                        </a:lnTo>
                        <a:lnTo>
                          <a:pt x="0" y="749"/>
                        </a:lnTo>
                        <a:lnTo>
                          <a:pt x="0" y="839"/>
                        </a:lnTo>
                        <a:lnTo>
                          <a:pt x="6" y="941"/>
                        </a:lnTo>
                        <a:lnTo>
                          <a:pt x="18" y="1043"/>
                        </a:lnTo>
                        <a:lnTo>
                          <a:pt x="35" y="1151"/>
                        </a:lnTo>
                        <a:lnTo>
                          <a:pt x="65" y="1259"/>
                        </a:lnTo>
                        <a:lnTo>
                          <a:pt x="101" y="1373"/>
                        </a:lnTo>
                        <a:lnTo>
                          <a:pt x="143" y="1481"/>
                        </a:lnTo>
                        <a:lnTo>
                          <a:pt x="191" y="1595"/>
                        </a:lnTo>
                        <a:lnTo>
                          <a:pt x="251" y="1708"/>
                        </a:lnTo>
                        <a:lnTo>
                          <a:pt x="311" y="1816"/>
                        </a:lnTo>
                        <a:lnTo>
                          <a:pt x="382" y="1930"/>
                        </a:lnTo>
                        <a:lnTo>
                          <a:pt x="454" y="2038"/>
                        </a:lnTo>
                        <a:lnTo>
                          <a:pt x="538" y="2152"/>
                        </a:lnTo>
                        <a:lnTo>
                          <a:pt x="717" y="2368"/>
                        </a:lnTo>
                        <a:lnTo>
                          <a:pt x="914" y="2572"/>
                        </a:lnTo>
                        <a:lnTo>
                          <a:pt x="1028" y="2674"/>
                        </a:lnTo>
                        <a:lnTo>
                          <a:pt x="1142" y="2775"/>
                        </a:lnTo>
                        <a:lnTo>
                          <a:pt x="1255" y="2865"/>
                        </a:lnTo>
                        <a:lnTo>
                          <a:pt x="1369" y="2949"/>
                        </a:lnTo>
                        <a:lnTo>
                          <a:pt x="1488" y="3027"/>
                        </a:lnTo>
                        <a:lnTo>
                          <a:pt x="1608" y="3099"/>
                        </a:lnTo>
                        <a:lnTo>
                          <a:pt x="1722" y="3165"/>
                        </a:lnTo>
                        <a:lnTo>
                          <a:pt x="1841" y="3225"/>
                        </a:lnTo>
                        <a:lnTo>
                          <a:pt x="1853" y="3225"/>
                        </a:lnTo>
                        <a:lnTo>
                          <a:pt x="1734" y="3165"/>
                        </a:lnTo>
                        <a:lnTo>
                          <a:pt x="1614" y="3099"/>
                        </a:lnTo>
                        <a:lnTo>
                          <a:pt x="1494" y="3027"/>
                        </a:lnTo>
                        <a:lnTo>
                          <a:pt x="1375" y="2949"/>
                        </a:lnTo>
                        <a:lnTo>
                          <a:pt x="1261" y="2865"/>
                        </a:lnTo>
                        <a:lnTo>
                          <a:pt x="1142" y="2769"/>
                        </a:lnTo>
                        <a:lnTo>
                          <a:pt x="914" y="2572"/>
                        </a:lnTo>
                        <a:lnTo>
                          <a:pt x="914" y="2572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grpSp>
                <p:nvGrpSpPr>
                  <p:cNvPr id="21514" name="Group 10"/>
                  <p:cNvGrpSpPr>
                    <a:grpSpLocks/>
                  </p:cNvGrpSpPr>
                  <p:nvPr userDrawn="1"/>
                </p:nvGrpSpPr>
                <p:grpSpPr bwMode="auto">
                  <a:xfrm>
                    <a:off x="0" y="522"/>
                    <a:ext cx="4751" cy="3794"/>
                    <a:chOff x="0" y="522"/>
                    <a:chExt cx="4751" cy="3794"/>
                  </a:xfrm>
                </p:grpSpPr>
                <p:sp>
                  <p:nvSpPr>
                    <p:cNvPr id="21515" name="Freeform 11"/>
                    <p:cNvSpPr>
                      <a:spLocks/>
                    </p:cNvSpPr>
                    <p:nvPr userDrawn="1"/>
                  </p:nvSpPr>
                  <p:spPr bwMode="hidden">
                    <a:xfrm>
                      <a:off x="400" y="522"/>
                      <a:ext cx="4264" cy="3794"/>
                    </a:xfrm>
                    <a:custGeom>
                      <a:avLst/>
                      <a:gdLst>
                        <a:gd name="T0" fmla="*/ 4245 w 4251"/>
                        <a:gd name="T1" fmla="*/ 3237 h 3794"/>
                        <a:gd name="T2" fmla="*/ 4203 w 4251"/>
                        <a:gd name="T3" fmla="*/ 2961 h 3794"/>
                        <a:gd name="T4" fmla="*/ 4120 w 4251"/>
                        <a:gd name="T5" fmla="*/ 2679 h 3794"/>
                        <a:gd name="T6" fmla="*/ 4000 w 4251"/>
                        <a:gd name="T7" fmla="*/ 2391 h 3794"/>
                        <a:gd name="T8" fmla="*/ 3845 w 4251"/>
                        <a:gd name="T9" fmla="*/ 2098 h 3794"/>
                        <a:gd name="T10" fmla="*/ 3659 w 4251"/>
                        <a:gd name="T11" fmla="*/ 1810 h 3794"/>
                        <a:gd name="T12" fmla="*/ 3438 w 4251"/>
                        <a:gd name="T13" fmla="*/ 1528 h 3794"/>
                        <a:gd name="T14" fmla="*/ 3193 w 4251"/>
                        <a:gd name="T15" fmla="*/ 1252 h 3794"/>
                        <a:gd name="T16" fmla="*/ 2858 w 4251"/>
                        <a:gd name="T17" fmla="*/ 935 h 3794"/>
                        <a:gd name="T18" fmla="*/ 2434 w 4251"/>
                        <a:gd name="T19" fmla="*/ 605 h 3794"/>
                        <a:gd name="T20" fmla="*/ 1991 w 4251"/>
                        <a:gd name="T21" fmla="*/ 341 h 3794"/>
                        <a:gd name="T22" fmla="*/ 1549 w 4251"/>
                        <a:gd name="T23" fmla="*/ 143 h 3794"/>
                        <a:gd name="T24" fmla="*/ 1124 w 4251"/>
                        <a:gd name="T25" fmla="*/ 35 h 3794"/>
                        <a:gd name="T26" fmla="*/ 741 w 4251"/>
                        <a:gd name="T27" fmla="*/ 0 h 3794"/>
                        <a:gd name="T28" fmla="*/ 401 w 4251"/>
                        <a:gd name="T29" fmla="*/ 47 h 3794"/>
                        <a:gd name="T30" fmla="*/ 120 w 4251"/>
                        <a:gd name="T31" fmla="*/ 173 h 3794"/>
                        <a:gd name="T32" fmla="*/ 0 w 4251"/>
                        <a:gd name="T33" fmla="*/ 269 h 3794"/>
                        <a:gd name="T34" fmla="*/ 263 w 4251"/>
                        <a:gd name="T35" fmla="*/ 101 h 3794"/>
                        <a:gd name="T36" fmla="*/ 586 w 4251"/>
                        <a:gd name="T37" fmla="*/ 18 h 3794"/>
                        <a:gd name="T38" fmla="*/ 957 w 4251"/>
                        <a:gd name="T39" fmla="*/ 18 h 3794"/>
                        <a:gd name="T40" fmla="*/ 1357 w 4251"/>
                        <a:gd name="T41" fmla="*/ 95 h 3794"/>
                        <a:gd name="T42" fmla="*/ 1782 w 4251"/>
                        <a:gd name="T43" fmla="*/ 245 h 3794"/>
                        <a:gd name="T44" fmla="*/ 2212 w 4251"/>
                        <a:gd name="T45" fmla="*/ 467 h 3794"/>
                        <a:gd name="T46" fmla="*/ 2643 w 4251"/>
                        <a:gd name="T47" fmla="*/ 761 h 3794"/>
                        <a:gd name="T48" fmla="*/ 3061 w 4251"/>
                        <a:gd name="T49" fmla="*/ 1120 h 3794"/>
                        <a:gd name="T50" fmla="*/ 3318 w 4251"/>
                        <a:gd name="T51" fmla="*/ 1390 h 3794"/>
                        <a:gd name="T52" fmla="*/ 3552 w 4251"/>
                        <a:gd name="T53" fmla="*/ 1666 h 3794"/>
                        <a:gd name="T54" fmla="*/ 3755 w 4251"/>
                        <a:gd name="T55" fmla="*/ 1954 h 3794"/>
                        <a:gd name="T56" fmla="*/ 3922 w 4251"/>
                        <a:gd name="T57" fmla="*/ 2247 h 3794"/>
                        <a:gd name="T58" fmla="*/ 4060 w 4251"/>
                        <a:gd name="T59" fmla="*/ 2535 h 3794"/>
                        <a:gd name="T60" fmla="*/ 4162 w 4251"/>
                        <a:gd name="T61" fmla="*/ 2823 h 3794"/>
                        <a:gd name="T62" fmla="*/ 4221 w 4251"/>
                        <a:gd name="T63" fmla="*/ 3105 h 3794"/>
                        <a:gd name="T64" fmla="*/ 4245 w 4251"/>
                        <a:gd name="T65" fmla="*/ 3368 h 3794"/>
                        <a:gd name="T66" fmla="*/ 4233 w 4251"/>
                        <a:gd name="T67" fmla="*/ 3590 h 3794"/>
                        <a:gd name="T68" fmla="*/ 4185 w 4251"/>
                        <a:gd name="T69" fmla="*/ 3794 h 3794"/>
                        <a:gd name="T70" fmla="*/ 4215 w 4251"/>
                        <a:gd name="T71" fmla="*/ 3692 h 3794"/>
                        <a:gd name="T72" fmla="*/ 4245 w 4251"/>
                        <a:gd name="T73" fmla="*/ 3482 h 3794"/>
                        <a:gd name="T74" fmla="*/ 4251 w 4251"/>
                        <a:gd name="T75" fmla="*/ 3368 h 379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</a:cxnLst>
                      <a:rect l="0" t="0" r="r" b="b"/>
                      <a:pathLst>
                        <a:path w="4251" h="3794">
                          <a:moveTo>
                            <a:pt x="4251" y="3368"/>
                          </a:moveTo>
                          <a:lnTo>
                            <a:pt x="4245" y="3237"/>
                          </a:lnTo>
                          <a:lnTo>
                            <a:pt x="4227" y="3099"/>
                          </a:lnTo>
                          <a:lnTo>
                            <a:pt x="4203" y="2961"/>
                          </a:lnTo>
                          <a:lnTo>
                            <a:pt x="4167" y="2823"/>
                          </a:lnTo>
                          <a:lnTo>
                            <a:pt x="4120" y="2679"/>
                          </a:lnTo>
                          <a:lnTo>
                            <a:pt x="4066" y="2535"/>
                          </a:lnTo>
                          <a:lnTo>
                            <a:pt x="4000" y="2391"/>
                          </a:lnTo>
                          <a:lnTo>
                            <a:pt x="3928" y="2247"/>
                          </a:lnTo>
                          <a:lnTo>
                            <a:pt x="3845" y="2098"/>
                          </a:lnTo>
                          <a:lnTo>
                            <a:pt x="3755" y="1954"/>
                          </a:lnTo>
                          <a:lnTo>
                            <a:pt x="3659" y="1810"/>
                          </a:lnTo>
                          <a:lnTo>
                            <a:pt x="3552" y="1666"/>
                          </a:lnTo>
                          <a:lnTo>
                            <a:pt x="3438" y="1528"/>
                          </a:lnTo>
                          <a:lnTo>
                            <a:pt x="3318" y="1390"/>
                          </a:lnTo>
                          <a:lnTo>
                            <a:pt x="3193" y="1252"/>
                          </a:lnTo>
                          <a:lnTo>
                            <a:pt x="3061" y="1120"/>
                          </a:lnTo>
                          <a:lnTo>
                            <a:pt x="2858" y="935"/>
                          </a:lnTo>
                          <a:lnTo>
                            <a:pt x="2649" y="761"/>
                          </a:lnTo>
                          <a:lnTo>
                            <a:pt x="2434" y="605"/>
                          </a:lnTo>
                          <a:lnTo>
                            <a:pt x="2212" y="467"/>
                          </a:lnTo>
                          <a:lnTo>
                            <a:pt x="1991" y="341"/>
                          </a:lnTo>
                          <a:lnTo>
                            <a:pt x="1770" y="233"/>
                          </a:lnTo>
                          <a:lnTo>
                            <a:pt x="1549" y="143"/>
                          </a:lnTo>
                          <a:lnTo>
                            <a:pt x="1327" y="77"/>
                          </a:lnTo>
                          <a:lnTo>
                            <a:pt x="1124" y="35"/>
                          </a:lnTo>
                          <a:lnTo>
                            <a:pt x="927" y="6"/>
                          </a:lnTo>
                          <a:lnTo>
                            <a:pt x="741" y="0"/>
                          </a:lnTo>
                          <a:lnTo>
                            <a:pt x="568" y="18"/>
                          </a:lnTo>
                          <a:lnTo>
                            <a:pt x="401" y="47"/>
                          </a:lnTo>
                          <a:lnTo>
                            <a:pt x="257" y="101"/>
                          </a:lnTo>
                          <a:lnTo>
                            <a:pt x="120" y="173"/>
                          </a:lnTo>
                          <a:lnTo>
                            <a:pt x="0" y="263"/>
                          </a:lnTo>
                          <a:lnTo>
                            <a:pt x="0" y="269"/>
                          </a:lnTo>
                          <a:lnTo>
                            <a:pt x="126" y="173"/>
                          </a:lnTo>
                          <a:lnTo>
                            <a:pt x="263" y="101"/>
                          </a:lnTo>
                          <a:lnTo>
                            <a:pt x="419" y="47"/>
                          </a:lnTo>
                          <a:lnTo>
                            <a:pt x="586" y="18"/>
                          </a:lnTo>
                          <a:lnTo>
                            <a:pt x="765" y="6"/>
                          </a:lnTo>
                          <a:lnTo>
                            <a:pt x="957" y="18"/>
                          </a:lnTo>
                          <a:lnTo>
                            <a:pt x="1154" y="47"/>
                          </a:lnTo>
                          <a:lnTo>
                            <a:pt x="1357" y="95"/>
                          </a:lnTo>
                          <a:lnTo>
                            <a:pt x="1567" y="161"/>
                          </a:lnTo>
                          <a:lnTo>
                            <a:pt x="1782" y="245"/>
                          </a:lnTo>
                          <a:lnTo>
                            <a:pt x="1997" y="347"/>
                          </a:lnTo>
                          <a:lnTo>
                            <a:pt x="2212" y="467"/>
                          </a:lnTo>
                          <a:lnTo>
                            <a:pt x="2428" y="605"/>
                          </a:lnTo>
                          <a:lnTo>
                            <a:pt x="2643" y="761"/>
                          </a:lnTo>
                          <a:lnTo>
                            <a:pt x="2858" y="935"/>
                          </a:lnTo>
                          <a:lnTo>
                            <a:pt x="3061" y="1120"/>
                          </a:lnTo>
                          <a:lnTo>
                            <a:pt x="3193" y="1252"/>
                          </a:lnTo>
                          <a:lnTo>
                            <a:pt x="3318" y="1390"/>
                          </a:lnTo>
                          <a:lnTo>
                            <a:pt x="3438" y="1528"/>
                          </a:lnTo>
                          <a:lnTo>
                            <a:pt x="3552" y="1666"/>
                          </a:lnTo>
                          <a:lnTo>
                            <a:pt x="3653" y="1810"/>
                          </a:lnTo>
                          <a:lnTo>
                            <a:pt x="3755" y="1954"/>
                          </a:lnTo>
                          <a:lnTo>
                            <a:pt x="3839" y="2104"/>
                          </a:lnTo>
                          <a:lnTo>
                            <a:pt x="3922" y="2247"/>
                          </a:lnTo>
                          <a:lnTo>
                            <a:pt x="3994" y="2391"/>
                          </a:lnTo>
                          <a:lnTo>
                            <a:pt x="4060" y="2535"/>
                          </a:lnTo>
                          <a:lnTo>
                            <a:pt x="4114" y="2679"/>
                          </a:lnTo>
                          <a:lnTo>
                            <a:pt x="4162" y="2823"/>
                          </a:lnTo>
                          <a:lnTo>
                            <a:pt x="4197" y="2967"/>
                          </a:lnTo>
                          <a:lnTo>
                            <a:pt x="4221" y="3105"/>
                          </a:lnTo>
                          <a:lnTo>
                            <a:pt x="4239" y="3237"/>
                          </a:lnTo>
                          <a:lnTo>
                            <a:pt x="4245" y="3368"/>
                          </a:lnTo>
                          <a:lnTo>
                            <a:pt x="4245" y="3482"/>
                          </a:lnTo>
                          <a:lnTo>
                            <a:pt x="4233" y="3590"/>
                          </a:lnTo>
                          <a:lnTo>
                            <a:pt x="4215" y="3692"/>
                          </a:lnTo>
                          <a:lnTo>
                            <a:pt x="4185" y="3794"/>
                          </a:lnTo>
                          <a:lnTo>
                            <a:pt x="4185" y="3794"/>
                          </a:lnTo>
                          <a:lnTo>
                            <a:pt x="4215" y="3692"/>
                          </a:lnTo>
                          <a:lnTo>
                            <a:pt x="4239" y="3590"/>
                          </a:lnTo>
                          <a:lnTo>
                            <a:pt x="4245" y="3482"/>
                          </a:lnTo>
                          <a:lnTo>
                            <a:pt x="4251" y="3368"/>
                          </a:lnTo>
                          <a:lnTo>
                            <a:pt x="4251" y="3368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ru-RU"/>
                    </a:p>
                  </p:txBody>
                </p:sp>
                <p:grpSp>
                  <p:nvGrpSpPr>
                    <p:cNvPr id="21516" name="Group 12"/>
                    <p:cNvGrpSpPr>
                      <a:grpSpLocks/>
                    </p:cNvGrpSpPr>
                    <p:nvPr userDrawn="1"/>
                  </p:nvGrpSpPr>
                  <p:grpSpPr bwMode="auto">
                    <a:xfrm>
                      <a:off x="0" y="659"/>
                      <a:ext cx="4751" cy="3657"/>
                      <a:chOff x="0" y="659"/>
                      <a:chExt cx="4751" cy="3657"/>
                    </a:xfrm>
                  </p:grpSpPr>
                  <p:sp>
                    <p:nvSpPr>
                      <p:cNvPr id="21517" name="Freeform 13"/>
                      <p:cNvSpPr>
                        <a:spLocks/>
                      </p:cNvSpPr>
                      <p:nvPr userDrawn="1"/>
                    </p:nvSpPr>
                    <p:spPr bwMode="hidden">
                      <a:xfrm>
                        <a:off x="400" y="659"/>
                        <a:ext cx="4121" cy="3657"/>
                      </a:xfrm>
                      <a:custGeom>
                        <a:avLst/>
                        <a:gdLst>
                          <a:gd name="T0" fmla="*/ 161 w 4108"/>
                          <a:gd name="T1" fmla="*/ 186 h 3657"/>
                          <a:gd name="T2" fmla="*/ 442 w 4108"/>
                          <a:gd name="T3" fmla="*/ 54 h 3657"/>
                          <a:gd name="T4" fmla="*/ 771 w 4108"/>
                          <a:gd name="T5" fmla="*/ 6 h 3657"/>
                          <a:gd name="T6" fmla="*/ 1136 w 4108"/>
                          <a:gd name="T7" fmla="*/ 36 h 3657"/>
                          <a:gd name="T8" fmla="*/ 1537 w 4108"/>
                          <a:gd name="T9" fmla="*/ 144 h 3657"/>
                          <a:gd name="T10" fmla="*/ 1949 w 4108"/>
                          <a:gd name="T11" fmla="*/ 324 h 3657"/>
                          <a:gd name="T12" fmla="*/ 2368 w 4108"/>
                          <a:gd name="T13" fmla="*/ 570 h 3657"/>
                          <a:gd name="T14" fmla="*/ 2780 w 4108"/>
                          <a:gd name="T15" fmla="*/ 888 h 3657"/>
                          <a:gd name="T16" fmla="*/ 3103 w 4108"/>
                          <a:gd name="T17" fmla="*/ 1193 h 3657"/>
                          <a:gd name="T18" fmla="*/ 3336 w 4108"/>
                          <a:gd name="T19" fmla="*/ 1451 h 3657"/>
                          <a:gd name="T20" fmla="*/ 3540 w 4108"/>
                          <a:gd name="T21" fmla="*/ 1721 h 3657"/>
                          <a:gd name="T22" fmla="*/ 3719 w 4108"/>
                          <a:gd name="T23" fmla="*/ 1997 h 3657"/>
                          <a:gd name="T24" fmla="*/ 3863 w 4108"/>
                          <a:gd name="T25" fmla="*/ 2272 h 3657"/>
                          <a:gd name="T26" fmla="*/ 3976 w 4108"/>
                          <a:gd name="T27" fmla="*/ 2548 h 3657"/>
                          <a:gd name="T28" fmla="*/ 4060 w 4108"/>
                          <a:gd name="T29" fmla="*/ 2818 h 3657"/>
                          <a:gd name="T30" fmla="*/ 4102 w 4108"/>
                          <a:gd name="T31" fmla="*/ 3070 h 3657"/>
                          <a:gd name="T32" fmla="*/ 4102 w 4108"/>
                          <a:gd name="T33" fmla="*/ 3321 h 3657"/>
                          <a:gd name="T34" fmla="*/ 4060 w 4108"/>
                          <a:gd name="T35" fmla="*/ 3549 h 3657"/>
                          <a:gd name="T36" fmla="*/ 4030 w 4108"/>
                          <a:gd name="T37" fmla="*/ 3657 h 3657"/>
                          <a:gd name="T38" fmla="*/ 4090 w 4108"/>
                          <a:gd name="T39" fmla="*/ 3447 h 3657"/>
                          <a:gd name="T40" fmla="*/ 4108 w 4108"/>
                          <a:gd name="T41" fmla="*/ 3213 h 3657"/>
                          <a:gd name="T42" fmla="*/ 4102 w 4108"/>
                          <a:gd name="T43" fmla="*/ 3070 h 3657"/>
                          <a:gd name="T44" fmla="*/ 4060 w 4108"/>
                          <a:gd name="T45" fmla="*/ 2812 h 3657"/>
                          <a:gd name="T46" fmla="*/ 3982 w 4108"/>
                          <a:gd name="T47" fmla="*/ 2548 h 3657"/>
                          <a:gd name="T48" fmla="*/ 3869 w 4108"/>
                          <a:gd name="T49" fmla="*/ 2272 h 3657"/>
                          <a:gd name="T50" fmla="*/ 3725 w 4108"/>
                          <a:gd name="T51" fmla="*/ 1997 h 3657"/>
                          <a:gd name="T52" fmla="*/ 3546 w 4108"/>
                          <a:gd name="T53" fmla="*/ 1721 h 3657"/>
                          <a:gd name="T54" fmla="*/ 3342 w 4108"/>
                          <a:gd name="T55" fmla="*/ 1451 h 3657"/>
                          <a:gd name="T56" fmla="*/ 3109 w 4108"/>
                          <a:gd name="T57" fmla="*/ 1187 h 3657"/>
                          <a:gd name="T58" fmla="*/ 2792 w 4108"/>
                          <a:gd name="T59" fmla="*/ 888 h 3657"/>
                          <a:gd name="T60" fmla="*/ 2386 w 4108"/>
                          <a:gd name="T61" fmla="*/ 576 h 3657"/>
                          <a:gd name="T62" fmla="*/ 1967 w 4108"/>
                          <a:gd name="T63" fmla="*/ 330 h 3657"/>
                          <a:gd name="T64" fmla="*/ 1543 w 4108"/>
                          <a:gd name="T65" fmla="*/ 144 h 3657"/>
                          <a:gd name="T66" fmla="*/ 1130 w 4108"/>
                          <a:gd name="T67" fmla="*/ 30 h 3657"/>
                          <a:gd name="T68" fmla="*/ 753 w 4108"/>
                          <a:gd name="T69" fmla="*/ 0 h 3657"/>
                          <a:gd name="T70" fmla="*/ 431 w 4108"/>
                          <a:gd name="T71" fmla="*/ 54 h 3657"/>
                          <a:gd name="T72" fmla="*/ 161 w 4108"/>
                          <a:gd name="T73" fmla="*/ 186 h 3657"/>
                          <a:gd name="T74" fmla="*/ 24 w 4108"/>
                          <a:gd name="T75" fmla="*/ 306 h 3657"/>
                          <a:gd name="T76" fmla="*/ 0 w 4108"/>
                          <a:gd name="T77" fmla="*/ 336 h 3657"/>
                          <a:gd name="T78" fmla="*/ 48 w 4108"/>
                          <a:gd name="T79" fmla="*/ 282 h 365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  <a:cxn ang="0">
                            <a:pos x="T42" y="T43"/>
                          </a:cxn>
                          <a:cxn ang="0">
                            <a:pos x="T44" y="T45"/>
                          </a:cxn>
                          <a:cxn ang="0">
                            <a:pos x="T46" y="T47"/>
                          </a:cxn>
                          <a:cxn ang="0">
                            <a:pos x="T48" y="T49"/>
                          </a:cxn>
                          <a:cxn ang="0">
                            <a:pos x="T50" y="T51"/>
                          </a:cxn>
                          <a:cxn ang="0">
                            <a:pos x="T52" y="T53"/>
                          </a:cxn>
                          <a:cxn ang="0">
                            <a:pos x="T54" y="T55"/>
                          </a:cxn>
                          <a:cxn ang="0">
                            <a:pos x="T56" y="T57"/>
                          </a:cxn>
                          <a:cxn ang="0">
                            <a:pos x="T58" y="T59"/>
                          </a:cxn>
                          <a:cxn ang="0">
                            <a:pos x="T60" y="T61"/>
                          </a:cxn>
                          <a:cxn ang="0">
                            <a:pos x="T62" y="T63"/>
                          </a:cxn>
                          <a:cxn ang="0">
                            <a:pos x="T64" y="T65"/>
                          </a:cxn>
                          <a:cxn ang="0">
                            <a:pos x="T66" y="T67"/>
                          </a:cxn>
                          <a:cxn ang="0">
                            <a:pos x="T68" y="T69"/>
                          </a:cxn>
                          <a:cxn ang="0">
                            <a:pos x="T70" y="T71"/>
                          </a:cxn>
                          <a:cxn ang="0">
                            <a:pos x="T72" y="T73"/>
                          </a:cxn>
                          <a:cxn ang="0">
                            <a:pos x="T74" y="T75"/>
                          </a:cxn>
                          <a:cxn ang="0">
                            <a:pos x="T76" y="T77"/>
                          </a:cxn>
                          <a:cxn ang="0">
                            <a:pos x="T78" y="T79"/>
                          </a:cxn>
                        </a:cxnLst>
                        <a:rect l="0" t="0" r="r" b="b"/>
                        <a:pathLst>
                          <a:path w="4108" h="3657">
                            <a:moveTo>
                              <a:pt x="48" y="282"/>
                            </a:moveTo>
                            <a:lnTo>
                              <a:pt x="161" y="186"/>
                            </a:lnTo>
                            <a:lnTo>
                              <a:pt x="293" y="108"/>
                            </a:lnTo>
                            <a:lnTo>
                              <a:pt x="442" y="54"/>
                            </a:lnTo>
                            <a:lnTo>
                              <a:pt x="598" y="18"/>
                            </a:lnTo>
                            <a:lnTo>
                              <a:pt x="771" y="6"/>
                            </a:lnTo>
                            <a:lnTo>
                              <a:pt x="951" y="12"/>
                            </a:lnTo>
                            <a:lnTo>
                              <a:pt x="1136" y="36"/>
                            </a:lnTo>
                            <a:lnTo>
                              <a:pt x="1333" y="84"/>
                            </a:lnTo>
                            <a:lnTo>
                              <a:pt x="1537" y="144"/>
                            </a:lnTo>
                            <a:lnTo>
                              <a:pt x="1740" y="222"/>
                            </a:lnTo>
                            <a:lnTo>
                              <a:pt x="1949" y="324"/>
                            </a:lnTo>
                            <a:lnTo>
                              <a:pt x="2158" y="438"/>
                            </a:lnTo>
                            <a:lnTo>
                              <a:pt x="2368" y="570"/>
                            </a:lnTo>
                            <a:lnTo>
                              <a:pt x="2577" y="720"/>
                            </a:lnTo>
                            <a:lnTo>
                              <a:pt x="2780" y="888"/>
                            </a:lnTo>
                            <a:lnTo>
                              <a:pt x="2978" y="1067"/>
                            </a:lnTo>
                            <a:lnTo>
                              <a:pt x="3103" y="1193"/>
                            </a:lnTo>
                            <a:lnTo>
                              <a:pt x="3223" y="1319"/>
                            </a:lnTo>
                            <a:lnTo>
                              <a:pt x="3336" y="1451"/>
                            </a:lnTo>
                            <a:lnTo>
                              <a:pt x="3444" y="1589"/>
                            </a:lnTo>
                            <a:lnTo>
                              <a:pt x="3540" y="1721"/>
                            </a:lnTo>
                            <a:lnTo>
                              <a:pt x="3635" y="1859"/>
                            </a:lnTo>
                            <a:lnTo>
                              <a:pt x="3719" y="1997"/>
                            </a:lnTo>
                            <a:lnTo>
                              <a:pt x="3797" y="2134"/>
                            </a:lnTo>
                            <a:lnTo>
                              <a:pt x="3863" y="2272"/>
                            </a:lnTo>
                            <a:lnTo>
                              <a:pt x="3928" y="2410"/>
                            </a:lnTo>
                            <a:lnTo>
                              <a:pt x="3976" y="2548"/>
                            </a:lnTo>
                            <a:lnTo>
                              <a:pt x="4024" y="2680"/>
                            </a:lnTo>
                            <a:lnTo>
                              <a:pt x="4060" y="2818"/>
                            </a:lnTo>
                            <a:lnTo>
                              <a:pt x="4084" y="2944"/>
                            </a:lnTo>
                            <a:lnTo>
                              <a:pt x="4102" y="3070"/>
                            </a:lnTo>
                            <a:lnTo>
                              <a:pt x="4108" y="3195"/>
                            </a:lnTo>
                            <a:lnTo>
                              <a:pt x="4102" y="3321"/>
                            </a:lnTo>
                            <a:lnTo>
                              <a:pt x="4090" y="3441"/>
                            </a:lnTo>
                            <a:lnTo>
                              <a:pt x="4060" y="3549"/>
                            </a:lnTo>
                            <a:lnTo>
                              <a:pt x="4024" y="3657"/>
                            </a:lnTo>
                            <a:lnTo>
                              <a:pt x="4030" y="3657"/>
                            </a:lnTo>
                            <a:lnTo>
                              <a:pt x="4066" y="3555"/>
                            </a:lnTo>
                            <a:lnTo>
                              <a:pt x="4090" y="3447"/>
                            </a:lnTo>
                            <a:lnTo>
                              <a:pt x="4102" y="3333"/>
                            </a:lnTo>
                            <a:lnTo>
                              <a:pt x="4108" y="3213"/>
                            </a:lnTo>
                            <a:lnTo>
                              <a:pt x="4108" y="3195"/>
                            </a:lnTo>
                            <a:lnTo>
                              <a:pt x="4102" y="3070"/>
                            </a:lnTo>
                            <a:lnTo>
                              <a:pt x="4084" y="2944"/>
                            </a:lnTo>
                            <a:lnTo>
                              <a:pt x="4060" y="2812"/>
                            </a:lnTo>
                            <a:lnTo>
                              <a:pt x="4024" y="2680"/>
                            </a:lnTo>
                            <a:lnTo>
                              <a:pt x="3982" y="2548"/>
                            </a:lnTo>
                            <a:lnTo>
                              <a:pt x="3928" y="2410"/>
                            </a:lnTo>
                            <a:lnTo>
                              <a:pt x="3869" y="2272"/>
                            </a:lnTo>
                            <a:lnTo>
                              <a:pt x="3803" y="2134"/>
                            </a:lnTo>
                            <a:lnTo>
                              <a:pt x="3725" y="1997"/>
                            </a:lnTo>
                            <a:lnTo>
                              <a:pt x="3641" y="1859"/>
                            </a:lnTo>
                            <a:lnTo>
                              <a:pt x="3546" y="1721"/>
                            </a:lnTo>
                            <a:lnTo>
                              <a:pt x="3450" y="1583"/>
                            </a:lnTo>
                            <a:lnTo>
                              <a:pt x="3342" y="1451"/>
                            </a:lnTo>
                            <a:lnTo>
                              <a:pt x="3229" y="1319"/>
                            </a:lnTo>
                            <a:lnTo>
                              <a:pt x="3109" y="1187"/>
                            </a:lnTo>
                            <a:lnTo>
                              <a:pt x="2984" y="1061"/>
                            </a:lnTo>
                            <a:lnTo>
                              <a:pt x="2792" y="888"/>
                            </a:lnTo>
                            <a:lnTo>
                              <a:pt x="2589" y="726"/>
                            </a:lnTo>
                            <a:lnTo>
                              <a:pt x="2386" y="576"/>
                            </a:lnTo>
                            <a:lnTo>
                              <a:pt x="2176" y="444"/>
                            </a:lnTo>
                            <a:lnTo>
                              <a:pt x="1967" y="330"/>
                            </a:lnTo>
                            <a:lnTo>
                              <a:pt x="1752" y="228"/>
                            </a:lnTo>
                            <a:lnTo>
                              <a:pt x="1543" y="144"/>
                            </a:lnTo>
                            <a:lnTo>
                              <a:pt x="1333" y="78"/>
                            </a:lnTo>
                            <a:lnTo>
                              <a:pt x="1130" y="30"/>
                            </a:lnTo>
                            <a:lnTo>
                              <a:pt x="939" y="6"/>
                            </a:lnTo>
                            <a:lnTo>
                              <a:pt x="753" y="0"/>
                            </a:lnTo>
                            <a:lnTo>
                              <a:pt x="586" y="18"/>
                            </a:lnTo>
                            <a:lnTo>
                              <a:pt x="431" y="54"/>
                            </a:lnTo>
                            <a:lnTo>
                              <a:pt x="287" y="108"/>
                            </a:lnTo>
                            <a:lnTo>
                              <a:pt x="161" y="186"/>
                            </a:lnTo>
                            <a:lnTo>
                              <a:pt x="48" y="282"/>
                            </a:lnTo>
                            <a:lnTo>
                              <a:pt x="24" y="306"/>
                            </a:lnTo>
                            <a:lnTo>
                              <a:pt x="0" y="330"/>
                            </a:lnTo>
                            <a:lnTo>
                              <a:pt x="0" y="336"/>
                            </a:lnTo>
                            <a:lnTo>
                              <a:pt x="24" y="312"/>
                            </a:lnTo>
                            <a:lnTo>
                              <a:pt x="48" y="282"/>
                            </a:lnTo>
                            <a:lnTo>
                              <a:pt x="48" y="282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ru-RU"/>
                      </a:p>
                    </p:txBody>
                  </p:sp>
                  <p:grpSp>
                    <p:nvGrpSpPr>
                      <p:cNvPr id="21518" name="Group 14"/>
                      <p:cNvGrpSpPr>
                        <a:grpSpLocks/>
                      </p:cNvGrpSpPr>
                      <p:nvPr userDrawn="1"/>
                    </p:nvGrpSpPr>
                    <p:grpSpPr bwMode="auto">
                      <a:xfrm>
                        <a:off x="0" y="808"/>
                        <a:ext cx="4751" cy="3508"/>
                        <a:chOff x="-400" y="808"/>
                        <a:chExt cx="4751" cy="3508"/>
                      </a:xfrm>
                    </p:grpSpPr>
                    <p:sp>
                      <p:nvSpPr>
                        <p:cNvPr id="21519" name="Line 15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876" y="809"/>
                          <a:ext cx="1242" cy="191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21520" name="Line 16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-210" y="2117"/>
                          <a:ext cx="1921" cy="379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21521" name="Line 17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-257" y="1886"/>
                          <a:ext cx="2029" cy="59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21522" name="Line 18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-327" y="1599"/>
                          <a:ext cx="2175" cy="852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21523" name="Line 19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-400" y="1259"/>
                          <a:ext cx="2334" cy="1165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21524" name="Line 20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179" y="872"/>
                          <a:ext cx="1891" cy="168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21525" name="Line 21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-150" y="2329"/>
                          <a:ext cx="1806" cy="194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21526" name="Line 22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-109" y="2514"/>
                          <a:ext cx="1720" cy="3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21527" name="Line 23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545" y="2785"/>
                          <a:ext cx="849" cy="802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21528" name="Line 24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168" y="2669"/>
                          <a:ext cx="1295" cy="56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21529" name="Line 25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-34" y="2588"/>
                          <a:ext cx="1576" cy="245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21530" name="Line 26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1201" y="2985"/>
                          <a:ext cx="141" cy="104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21531" name="Line 27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1292" y="3013"/>
                          <a:ext cx="47" cy="1058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21532" name="Line 28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31" y="3034"/>
                          <a:ext cx="47" cy="108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21533" name="Line 29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25" y="3059"/>
                          <a:ext cx="145" cy="110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21534" name="Line 30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20" y="3090"/>
                          <a:ext cx="255" cy="1124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21535" name="Line 31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14" y="3117"/>
                          <a:ext cx="365" cy="114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21536" name="Line 32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37" y="3181"/>
                          <a:ext cx="567" cy="107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21537" name="Line 33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54" y="3209"/>
                          <a:ext cx="663" cy="1019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21538" name="Line 34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75" y="3238"/>
                          <a:ext cx="745" cy="957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21539" name="Line 35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93" y="3266"/>
                          <a:ext cx="849" cy="909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21540" name="Line 36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412" y="3293"/>
                          <a:ext cx="950" cy="8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21541" name="Line 37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429" y="3321"/>
                          <a:ext cx="1056" cy="788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21542" name="Line 38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452" y="3356"/>
                          <a:ext cx="1173" cy="727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21543" name="Line 39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469" y="3388"/>
                          <a:ext cx="1315" cy="665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21544" name="Line 40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493" y="3426"/>
                          <a:ext cx="1469" cy="585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21545" name="Line 41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511" y="3464"/>
                          <a:ext cx="1649" cy="495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21546" name="Line 42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528" y="3518"/>
                          <a:ext cx="1885" cy="38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21547" name="Line 43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552" y="3586"/>
                          <a:ext cx="2168" cy="24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21548" name="Line 44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577" y="3670"/>
                          <a:ext cx="2528" cy="6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21549" name="Line 45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621" y="3545"/>
                          <a:ext cx="2730" cy="17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21550" name="Line 46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682" y="3297"/>
                          <a:ext cx="2635" cy="404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21551" name="Line 47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782" y="2845"/>
                          <a:ext cx="2370" cy="789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21552" name="Line 48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960" y="1992"/>
                          <a:ext cx="1530" cy="144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21553" name="Line 49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2014" y="1727"/>
                          <a:ext cx="1219" cy="1629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21554" name="Freeform 50"/>
                        <p:cNvSpPr>
                          <a:spLocks/>
                        </p:cNvSpPr>
                        <p:nvPr userDrawn="1"/>
                      </p:nvSpPr>
                      <p:spPr bwMode="hidden">
                        <a:xfrm>
                          <a:off x="0" y="2548"/>
                          <a:ext cx="1542" cy="1768"/>
                        </a:xfrm>
                        <a:custGeom>
                          <a:avLst/>
                          <a:gdLst>
                            <a:gd name="T0" fmla="*/ 909 w 1537"/>
                            <a:gd name="T1" fmla="*/ 1264 h 1768"/>
                            <a:gd name="T2" fmla="*/ 1058 w 1537"/>
                            <a:gd name="T3" fmla="*/ 1402 h 1768"/>
                            <a:gd name="T4" fmla="*/ 1214 w 1537"/>
                            <a:gd name="T5" fmla="*/ 1528 h 1768"/>
                            <a:gd name="T6" fmla="*/ 1369 w 1537"/>
                            <a:gd name="T7" fmla="*/ 1654 h 1768"/>
                            <a:gd name="T8" fmla="*/ 1531 w 1537"/>
                            <a:gd name="T9" fmla="*/ 1768 h 1768"/>
                            <a:gd name="T10" fmla="*/ 1537 w 1537"/>
                            <a:gd name="T11" fmla="*/ 1768 h 1768"/>
                            <a:gd name="T12" fmla="*/ 1375 w 1537"/>
                            <a:gd name="T13" fmla="*/ 1654 h 1768"/>
                            <a:gd name="T14" fmla="*/ 1220 w 1537"/>
                            <a:gd name="T15" fmla="*/ 1534 h 1768"/>
                            <a:gd name="T16" fmla="*/ 1064 w 1537"/>
                            <a:gd name="T17" fmla="*/ 1402 h 1768"/>
                            <a:gd name="T18" fmla="*/ 915 w 1537"/>
                            <a:gd name="T19" fmla="*/ 1258 h 1768"/>
                            <a:gd name="T20" fmla="*/ 765 w 1537"/>
                            <a:gd name="T21" fmla="*/ 1115 h 1768"/>
                            <a:gd name="T22" fmla="*/ 628 w 1537"/>
                            <a:gd name="T23" fmla="*/ 959 h 1768"/>
                            <a:gd name="T24" fmla="*/ 496 w 1537"/>
                            <a:gd name="T25" fmla="*/ 803 h 1768"/>
                            <a:gd name="T26" fmla="*/ 377 w 1537"/>
                            <a:gd name="T27" fmla="*/ 647 h 1768"/>
                            <a:gd name="T28" fmla="*/ 269 w 1537"/>
                            <a:gd name="T29" fmla="*/ 485 h 1768"/>
                            <a:gd name="T30" fmla="*/ 167 w 1537"/>
                            <a:gd name="T31" fmla="*/ 323 h 1768"/>
                            <a:gd name="T32" fmla="*/ 78 w 1537"/>
                            <a:gd name="T33" fmla="*/ 161 h 1768"/>
                            <a:gd name="T34" fmla="*/ 0 w 1537"/>
                            <a:gd name="T35" fmla="*/ 0 h 1768"/>
                            <a:gd name="T36" fmla="*/ 0 w 1537"/>
                            <a:gd name="T37" fmla="*/ 12 h 1768"/>
                            <a:gd name="T38" fmla="*/ 78 w 1537"/>
                            <a:gd name="T39" fmla="*/ 173 h 1768"/>
                            <a:gd name="T40" fmla="*/ 167 w 1537"/>
                            <a:gd name="T41" fmla="*/ 335 h 1768"/>
                            <a:gd name="T42" fmla="*/ 269 w 1537"/>
                            <a:gd name="T43" fmla="*/ 491 h 1768"/>
                            <a:gd name="T44" fmla="*/ 377 w 1537"/>
                            <a:gd name="T45" fmla="*/ 653 h 1768"/>
                            <a:gd name="T46" fmla="*/ 496 w 1537"/>
                            <a:gd name="T47" fmla="*/ 809 h 1768"/>
                            <a:gd name="T48" fmla="*/ 628 w 1537"/>
                            <a:gd name="T49" fmla="*/ 965 h 1768"/>
                            <a:gd name="T50" fmla="*/ 765 w 1537"/>
                            <a:gd name="T51" fmla="*/ 1121 h 1768"/>
                            <a:gd name="T52" fmla="*/ 909 w 1537"/>
                            <a:gd name="T53" fmla="*/ 1264 h 1768"/>
                            <a:gd name="T54" fmla="*/ 909 w 1537"/>
                            <a:gd name="T55" fmla="*/ 1264 h 1768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  <a:cxn ang="0">
                              <a:pos x="T26" y="T27"/>
                            </a:cxn>
                            <a:cxn ang="0">
                              <a:pos x="T28" y="T29"/>
                            </a:cxn>
                            <a:cxn ang="0">
                              <a:pos x="T30" y="T31"/>
                            </a:cxn>
                            <a:cxn ang="0">
                              <a:pos x="T32" y="T33"/>
                            </a:cxn>
                            <a:cxn ang="0">
                              <a:pos x="T34" y="T35"/>
                            </a:cxn>
                            <a:cxn ang="0">
                              <a:pos x="T36" y="T37"/>
                            </a:cxn>
                            <a:cxn ang="0">
                              <a:pos x="T38" y="T39"/>
                            </a:cxn>
                            <a:cxn ang="0">
                              <a:pos x="T40" y="T41"/>
                            </a:cxn>
                            <a:cxn ang="0">
                              <a:pos x="T42" y="T43"/>
                            </a:cxn>
                            <a:cxn ang="0">
                              <a:pos x="T44" y="T45"/>
                            </a:cxn>
                            <a:cxn ang="0">
                              <a:pos x="T46" y="T47"/>
                            </a:cxn>
                            <a:cxn ang="0">
                              <a:pos x="T48" y="T49"/>
                            </a:cxn>
                            <a:cxn ang="0">
                              <a:pos x="T50" y="T51"/>
                            </a:cxn>
                            <a:cxn ang="0">
                              <a:pos x="T52" y="T53"/>
                            </a:cxn>
                            <a:cxn ang="0">
                              <a:pos x="T54" y="T55"/>
                            </a:cxn>
                          </a:cxnLst>
                          <a:rect l="0" t="0" r="r" b="b"/>
                          <a:pathLst>
                            <a:path w="1537" h="1768">
                              <a:moveTo>
                                <a:pt x="909" y="1264"/>
                              </a:moveTo>
                              <a:lnTo>
                                <a:pt x="1058" y="1402"/>
                              </a:lnTo>
                              <a:lnTo>
                                <a:pt x="1214" y="1528"/>
                              </a:lnTo>
                              <a:lnTo>
                                <a:pt x="1369" y="1654"/>
                              </a:lnTo>
                              <a:lnTo>
                                <a:pt x="1531" y="1768"/>
                              </a:lnTo>
                              <a:lnTo>
                                <a:pt x="1537" y="1768"/>
                              </a:lnTo>
                              <a:lnTo>
                                <a:pt x="1375" y="1654"/>
                              </a:lnTo>
                              <a:lnTo>
                                <a:pt x="1220" y="1534"/>
                              </a:lnTo>
                              <a:lnTo>
                                <a:pt x="1064" y="1402"/>
                              </a:lnTo>
                              <a:lnTo>
                                <a:pt x="915" y="1258"/>
                              </a:lnTo>
                              <a:lnTo>
                                <a:pt x="765" y="1115"/>
                              </a:lnTo>
                              <a:lnTo>
                                <a:pt x="628" y="959"/>
                              </a:lnTo>
                              <a:lnTo>
                                <a:pt x="496" y="803"/>
                              </a:lnTo>
                              <a:lnTo>
                                <a:pt x="377" y="647"/>
                              </a:lnTo>
                              <a:lnTo>
                                <a:pt x="269" y="485"/>
                              </a:lnTo>
                              <a:lnTo>
                                <a:pt x="167" y="323"/>
                              </a:lnTo>
                              <a:lnTo>
                                <a:pt x="78" y="161"/>
                              </a:lnTo>
                              <a:lnTo>
                                <a:pt x="0" y="0"/>
                              </a:lnTo>
                              <a:lnTo>
                                <a:pt x="0" y="12"/>
                              </a:lnTo>
                              <a:lnTo>
                                <a:pt x="78" y="173"/>
                              </a:lnTo>
                              <a:lnTo>
                                <a:pt x="167" y="335"/>
                              </a:lnTo>
                              <a:lnTo>
                                <a:pt x="269" y="491"/>
                              </a:lnTo>
                              <a:lnTo>
                                <a:pt x="377" y="653"/>
                              </a:lnTo>
                              <a:lnTo>
                                <a:pt x="496" y="809"/>
                              </a:lnTo>
                              <a:lnTo>
                                <a:pt x="628" y="965"/>
                              </a:lnTo>
                              <a:lnTo>
                                <a:pt x="765" y="1121"/>
                              </a:lnTo>
                              <a:lnTo>
                                <a:pt x="909" y="1264"/>
                              </a:lnTo>
                              <a:lnTo>
                                <a:pt x="909" y="1264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grpSp>
                      <p:nvGrpSpPr>
                        <p:cNvPr id="21555" name="Group 51"/>
                        <p:cNvGrpSpPr>
                          <a:grpSpLocks/>
                        </p:cNvGrpSpPr>
                        <p:nvPr userDrawn="1"/>
                      </p:nvGrpSpPr>
                      <p:grpSpPr bwMode="auto">
                        <a:xfrm>
                          <a:off x="0" y="1812"/>
                          <a:ext cx="3672" cy="2049"/>
                          <a:chOff x="5" y="1816"/>
                          <a:chExt cx="3672" cy="2049"/>
                        </a:xfrm>
                      </p:grpSpPr>
                      <p:sp>
                        <p:nvSpPr>
                          <p:cNvPr id="21556" name="Oval 52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1544" y="2872"/>
                            <a:ext cx="161" cy="280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hlink"/>
                                </a:solid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ru-RU"/>
                          </a:p>
                        </p:txBody>
                      </p:sp>
                      <p:sp>
                        <p:nvSpPr>
                          <p:cNvPr id="21557" name="Oval 53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1490" y="2750"/>
                            <a:ext cx="281" cy="503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hlink"/>
                                </a:solid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ru-RU"/>
                          </a:p>
                        </p:txBody>
                      </p:sp>
                      <p:sp>
                        <p:nvSpPr>
                          <p:cNvPr id="21558" name="Oval 54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1415" y="2563"/>
                            <a:ext cx="471" cy="813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hlink"/>
                                </a:solid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ru-RU"/>
                          </a:p>
                        </p:txBody>
                      </p:sp>
                      <p:sp>
                        <p:nvSpPr>
                          <p:cNvPr id="21559" name="Oval 55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1357" y="2400"/>
                            <a:ext cx="623" cy="1129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hlink"/>
                                </a:solid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ru-RU"/>
                          </a:p>
                        </p:txBody>
                      </p:sp>
                      <p:sp>
                        <p:nvSpPr>
                          <p:cNvPr id="21560" name="Oval 56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1295" y="2200"/>
                            <a:ext cx="786" cy="1467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hlink"/>
                                </a:solid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ru-RU"/>
                          </a:p>
                        </p:txBody>
                      </p:sp>
                      <p:sp>
                        <p:nvSpPr>
                          <p:cNvPr id="21561" name="Oval 57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1238" y="2040"/>
                            <a:ext cx="972" cy="1779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hlink"/>
                                </a:solid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ru-RU"/>
                          </a:p>
                        </p:txBody>
                      </p:sp>
                      <p:sp>
                        <p:nvSpPr>
                          <p:cNvPr id="21562" name="Oval 58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1155" y="1868"/>
                            <a:ext cx="1167" cy="2094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hlink"/>
                                </a:solid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ru-RU"/>
                          </a:p>
                        </p:txBody>
                      </p:sp>
                      <p:sp>
                        <p:nvSpPr>
                          <p:cNvPr id="21563" name="Oval 59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1085" y="1698"/>
                            <a:ext cx="1346" cy="2398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hlink"/>
                                </a:solid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ru-RU"/>
                          </a:p>
                        </p:txBody>
                      </p:sp>
                      <p:sp>
                        <p:nvSpPr>
                          <p:cNvPr id="21564" name="Oval 60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998" y="1539"/>
                            <a:ext cx="1563" cy="2696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hlink"/>
                                </a:solid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ru-RU"/>
                          </a:p>
                        </p:txBody>
                      </p:sp>
                      <p:sp>
                        <p:nvSpPr>
                          <p:cNvPr id="21565" name="Oval 61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933" y="1360"/>
                            <a:ext cx="1711" cy="3016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hlink"/>
                                </a:solid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ru-RU"/>
                          </a:p>
                        </p:txBody>
                      </p:sp>
                      <p:sp>
                        <p:nvSpPr>
                          <p:cNvPr id="21566" name="Oval 62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65139">
                            <a:off x="877" y="1187"/>
                            <a:ext cx="1880" cy="3345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hlink"/>
                                </a:solid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ru-RU"/>
                          </a:p>
                        </p:txBody>
                      </p:sp>
                      <p:sp>
                        <p:nvSpPr>
                          <p:cNvPr id="21567" name="Oval 63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780025">
                            <a:off x="816" y="1005"/>
                            <a:ext cx="2049" cy="3672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hlink"/>
                                </a:solid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ru-RU"/>
                          </a:p>
                        </p:txBody>
                      </p:sp>
                    </p:grpSp>
                    <p:sp>
                      <p:nvSpPr>
                        <p:cNvPr id="21568" name="Line 64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flipV="1">
                          <a:off x="1656" y="1164"/>
                          <a:ext cx="831" cy="177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21569" name="Line 65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615780" flipV="1">
                          <a:off x="1811" y="1299"/>
                          <a:ext cx="819" cy="172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21570" name="Line 66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139441" flipV="1">
                          <a:off x="1963" y="1148"/>
                          <a:ext cx="383" cy="1895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21571" name="Line 67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061104" flipV="1">
                          <a:off x="1921" y="1332"/>
                          <a:ext cx="744" cy="176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21572" name="Line 68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2202167" flipV="1">
                          <a:off x="2217" y="1314"/>
                          <a:ext cx="311" cy="1917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21573" name="Line 69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2039" y="1549"/>
                          <a:ext cx="895" cy="1722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21574" name="Line 70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2024" y="1649"/>
                          <a:ext cx="1049" cy="166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21575" name="Line 71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985" y="1876"/>
                          <a:ext cx="1357" cy="151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21576" name="Line 72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936" y="2115"/>
                          <a:ext cx="1686" cy="13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21577" name="Line 73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897" y="2287"/>
                          <a:ext cx="1880" cy="1225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21578" name="Line 74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855" y="2458"/>
                          <a:ext cx="2060" cy="109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21579" name="Line 75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823" y="2640"/>
                          <a:ext cx="2224" cy="9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21580" name="Line 76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737" y="3059"/>
                          <a:ext cx="2520" cy="614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21581" name="Line 77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24" y="3150"/>
                          <a:ext cx="472" cy="112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21582" name="Line 78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1121" y="2961"/>
                          <a:ext cx="220" cy="1012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21583" name="Line 79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1041" y="2935"/>
                          <a:ext cx="304" cy="99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21584" name="Line 80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957" y="2910"/>
                          <a:ext cx="394" cy="97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21585" name="Line 81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880" y="2885"/>
                          <a:ext cx="478" cy="94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21586" name="Line 82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801" y="2863"/>
                          <a:ext cx="561" cy="91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21587" name="Line 83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717" y="2836"/>
                          <a:ext cx="656" cy="878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21588" name="Line 84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631" y="2810"/>
                          <a:ext cx="752" cy="842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21589" name="Line 85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462" y="2758"/>
                          <a:ext cx="946" cy="75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21590" name="Line 86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365" y="2729"/>
                          <a:ext cx="1058" cy="69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21591" name="Line 87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265" y="2697"/>
                          <a:ext cx="1174" cy="63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21592" name="Line 88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55" y="2632"/>
                          <a:ext cx="1431" cy="48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21593" name="Line 89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-1" y="2607"/>
                          <a:ext cx="1513" cy="37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21594" name="Line 90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-72" y="2570"/>
                          <a:ext cx="1648" cy="107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21595" name="Line 91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-237" y="1095"/>
                          <a:ext cx="2219" cy="1364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21596" name="Line 92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-43" y="962"/>
                          <a:ext cx="2071" cy="154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21597" name="Line 93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418" y="826"/>
                          <a:ext cx="1672" cy="178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21598" name="Line 94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634" y="808"/>
                          <a:ext cx="1473" cy="1852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21599" name="Line 95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1094" y="827"/>
                          <a:ext cx="1030" cy="1945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21600" name="Line 96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1302" y="857"/>
                          <a:ext cx="829" cy="197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21601" name="Line 97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1496" y="901"/>
                          <a:ext cx="633" cy="1978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21602" name="Line 98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1679" y="952"/>
                          <a:ext cx="447" cy="1978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21603" name="Line 99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1859" y="1013"/>
                          <a:ext cx="261" cy="1962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</p:grpSp>
                </p:grpSp>
              </p:grpSp>
            </p:grpSp>
          </p:grpSp>
          <p:grpSp>
            <p:nvGrpSpPr>
              <p:cNvPr id="21604" name="Group 100"/>
              <p:cNvGrpSpPr>
                <a:grpSpLocks/>
              </p:cNvGrpSpPr>
              <p:nvPr userDrawn="1"/>
            </p:nvGrpSpPr>
            <p:grpSpPr bwMode="auto">
              <a:xfrm>
                <a:off x="402" y="1454"/>
                <a:ext cx="2787" cy="2866"/>
                <a:chOff x="2" y="1454"/>
                <a:chExt cx="2787" cy="2866"/>
              </a:xfrm>
            </p:grpSpPr>
            <p:sp>
              <p:nvSpPr>
                <p:cNvPr id="21605" name="Line 101"/>
                <p:cNvSpPr>
                  <a:spLocks noChangeShapeType="1"/>
                </p:cNvSpPr>
                <p:nvPr userDrawn="1"/>
              </p:nvSpPr>
              <p:spPr bwMode="hidden">
                <a:xfrm rot="1678521" flipV="1">
                  <a:off x="2057" y="1454"/>
                  <a:ext cx="732" cy="1778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1606" name="Line 102"/>
                <p:cNvSpPr>
                  <a:spLocks noChangeShapeType="1"/>
                </p:cNvSpPr>
                <p:nvPr userDrawn="1"/>
              </p:nvSpPr>
              <p:spPr bwMode="hidden">
                <a:xfrm flipH="1" flipV="1">
                  <a:off x="870" y="3854"/>
                  <a:ext cx="223" cy="463"/>
                </a:xfrm>
                <a:prstGeom prst="line">
                  <a:avLst/>
                </a:prstGeom>
                <a:noFill/>
                <a:ln w="19050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grpSp>
              <p:nvGrpSpPr>
                <p:cNvPr id="21607" name="Group 103"/>
                <p:cNvGrpSpPr>
                  <a:grpSpLocks/>
                </p:cNvGrpSpPr>
                <p:nvPr userDrawn="1"/>
              </p:nvGrpSpPr>
              <p:grpSpPr bwMode="auto">
                <a:xfrm>
                  <a:off x="2" y="2738"/>
                  <a:ext cx="1317" cy="1582"/>
                  <a:chOff x="2" y="2738"/>
                  <a:chExt cx="1317" cy="1582"/>
                </a:xfrm>
              </p:grpSpPr>
              <p:sp>
                <p:nvSpPr>
                  <p:cNvPr id="21608" name="Line 104"/>
                  <p:cNvSpPr>
                    <a:spLocks noChangeShapeType="1"/>
                  </p:cNvSpPr>
                  <p:nvPr userDrawn="1"/>
                </p:nvSpPr>
                <p:spPr bwMode="hidden">
                  <a:xfrm flipH="1">
                    <a:off x="697" y="3855"/>
                    <a:ext cx="173" cy="187"/>
                  </a:xfrm>
                  <a:prstGeom prst="line">
                    <a:avLst/>
                  </a:prstGeom>
                  <a:noFill/>
                  <a:ln w="190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21609" name="Freeform 105"/>
                  <p:cNvSpPr>
                    <a:spLocks/>
                  </p:cNvSpPr>
                  <p:nvPr userDrawn="1"/>
                </p:nvSpPr>
                <p:spPr bwMode="hidden">
                  <a:xfrm>
                    <a:off x="2" y="3218"/>
                    <a:ext cx="1006" cy="1102"/>
                  </a:xfrm>
                  <a:custGeom>
                    <a:avLst/>
                    <a:gdLst>
                      <a:gd name="T0" fmla="*/ 1006 w 1006"/>
                      <a:gd name="T1" fmla="*/ 1102 h 1102"/>
                      <a:gd name="T2" fmla="*/ 696 w 1006"/>
                      <a:gd name="T3" fmla="*/ 823 h 1102"/>
                      <a:gd name="T4" fmla="*/ 333 w 1006"/>
                      <a:gd name="T5" fmla="*/ 447 h 1102"/>
                      <a:gd name="T6" fmla="*/ 51 w 1006"/>
                      <a:gd name="T7" fmla="*/ 76 h 1102"/>
                      <a:gd name="T8" fmla="*/ 0 w 1006"/>
                      <a:gd name="T9" fmla="*/ 0 h 110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06" h="1102">
                        <a:moveTo>
                          <a:pt x="1006" y="1102"/>
                        </a:moveTo>
                        <a:lnTo>
                          <a:pt x="696" y="823"/>
                        </a:lnTo>
                        <a:lnTo>
                          <a:pt x="333" y="447"/>
                        </a:lnTo>
                        <a:lnTo>
                          <a:pt x="51" y="76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19050" cmpd="sng">
                    <a:solidFill>
                      <a:schemeClr val="accent2"/>
                    </a:solidFill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21610" name="Line 106"/>
                  <p:cNvSpPr>
                    <a:spLocks noChangeShapeType="1"/>
                  </p:cNvSpPr>
                  <p:nvPr userDrawn="1"/>
                </p:nvSpPr>
                <p:spPr bwMode="hidden">
                  <a:xfrm flipH="1">
                    <a:off x="1242" y="4231"/>
                    <a:ext cx="77" cy="88"/>
                  </a:xfrm>
                  <a:prstGeom prst="line">
                    <a:avLst/>
                  </a:prstGeom>
                  <a:noFill/>
                  <a:ln w="190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21611" name="Line 107"/>
                  <p:cNvSpPr>
                    <a:spLocks noChangeShapeType="1"/>
                  </p:cNvSpPr>
                  <p:nvPr userDrawn="1"/>
                </p:nvSpPr>
                <p:spPr bwMode="hidden">
                  <a:xfrm flipH="1" flipV="1">
                    <a:off x="340" y="3668"/>
                    <a:ext cx="532" cy="185"/>
                  </a:xfrm>
                  <a:prstGeom prst="line">
                    <a:avLst/>
                  </a:prstGeom>
                  <a:noFill/>
                  <a:ln w="190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21612" name="Line 108"/>
                  <p:cNvSpPr>
                    <a:spLocks noChangeShapeType="1"/>
                  </p:cNvSpPr>
                  <p:nvPr userDrawn="1"/>
                </p:nvSpPr>
                <p:spPr bwMode="hidden">
                  <a:xfrm flipH="1" flipV="1">
                    <a:off x="237" y="3101"/>
                    <a:ext cx="101" cy="567"/>
                  </a:xfrm>
                  <a:prstGeom prst="line">
                    <a:avLst/>
                  </a:prstGeom>
                  <a:noFill/>
                  <a:ln w="190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21613" name="Line 109"/>
                  <p:cNvSpPr>
                    <a:spLocks noChangeShapeType="1"/>
                  </p:cNvSpPr>
                  <p:nvPr userDrawn="1"/>
                </p:nvSpPr>
                <p:spPr bwMode="hidden">
                  <a:xfrm flipH="1" flipV="1">
                    <a:off x="2" y="3009"/>
                    <a:ext cx="235" cy="92"/>
                  </a:xfrm>
                  <a:prstGeom prst="line">
                    <a:avLst/>
                  </a:prstGeom>
                  <a:noFill/>
                  <a:ln w="190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21614" name="Line 110"/>
                  <p:cNvSpPr>
                    <a:spLocks noChangeShapeType="1"/>
                  </p:cNvSpPr>
                  <p:nvPr userDrawn="1"/>
                </p:nvSpPr>
                <p:spPr bwMode="hidden">
                  <a:xfrm flipV="1">
                    <a:off x="54" y="3101"/>
                    <a:ext cx="182" cy="194"/>
                  </a:xfrm>
                  <a:prstGeom prst="line">
                    <a:avLst/>
                  </a:prstGeom>
                  <a:noFill/>
                  <a:ln w="190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21615" name="Line 111"/>
                  <p:cNvSpPr>
                    <a:spLocks noChangeShapeType="1"/>
                  </p:cNvSpPr>
                  <p:nvPr userDrawn="1"/>
                </p:nvSpPr>
                <p:spPr bwMode="hidden">
                  <a:xfrm flipH="1">
                    <a:off x="336" y="3476"/>
                    <a:ext cx="176" cy="192"/>
                  </a:xfrm>
                  <a:prstGeom prst="line">
                    <a:avLst/>
                  </a:prstGeom>
                  <a:noFill/>
                  <a:ln w="190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21616" name="Line 112"/>
                  <p:cNvSpPr>
                    <a:spLocks noChangeShapeType="1"/>
                  </p:cNvSpPr>
                  <p:nvPr userDrawn="1"/>
                </p:nvSpPr>
                <p:spPr bwMode="hidden">
                  <a:xfrm flipV="1">
                    <a:off x="3" y="2738"/>
                    <a:ext cx="14" cy="23"/>
                  </a:xfrm>
                  <a:prstGeom prst="line">
                    <a:avLst/>
                  </a:prstGeom>
                  <a:noFill/>
                  <a:ln w="190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ru-RU"/>
                  </a:p>
                </p:txBody>
              </p:sp>
            </p:grpSp>
          </p:grpSp>
        </p:grpSp>
        <p:grpSp>
          <p:nvGrpSpPr>
            <p:cNvPr id="21617" name="Group 113"/>
            <p:cNvGrpSpPr>
              <a:grpSpLocks/>
            </p:cNvGrpSpPr>
            <p:nvPr userDrawn="1"/>
          </p:nvGrpSpPr>
          <p:grpSpPr bwMode="auto">
            <a:xfrm>
              <a:off x="16" y="1326"/>
              <a:ext cx="3325" cy="2948"/>
              <a:chOff x="16" y="1326"/>
              <a:chExt cx="3325" cy="2948"/>
            </a:xfrm>
          </p:grpSpPr>
          <p:sp>
            <p:nvSpPr>
              <p:cNvPr id="21618" name="Freeform 114"/>
              <p:cNvSpPr>
                <a:spLocks/>
              </p:cNvSpPr>
              <p:nvPr/>
            </p:nvSpPr>
            <p:spPr bwMode="hidden">
              <a:xfrm>
                <a:off x="16" y="2656"/>
                <a:ext cx="1440" cy="1618"/>
              </a:xfrm>
              <a:custGeom>
                <a:avLst/>
                <a:gdLst>
                  <a:gd name="T0" fmla="*/ 873 w 1435"/>
                  <a:gd name="T1" fmla="*/ 1150 h 1618"/>
                  <a:gd name="T2" fmla="*/ 741 w 1435"/>
                  <a:gd name="T3" fmla="*/ 1019 h 1618"/>
                  <a:gd name="T4" fmla="*/ 610 w 1435"/>
                  <a:gd name="T5" fmla="*/ 875 h 1618"/>
                  <a:gd name="T6" fmla="*/ 490 w 1435"/>
                  <a:gd name="T7" fmla="*/ 737 h 1618"/>
                  <a:gd name="T8" fmla="*/ 377 w 1435"/>
                  <a:gd name="T9" fmla="*/ 593 h 1618"/>
                  <a:gd name="T10" fmla="*/ 275 w 1435"/>
                  <a:gd name="T11" fmla="*/ 443 h 1618"/>
                  <a:gd name="T12" fmla="*/ 173 w 1435"/>
                  <a:gd name="T13" fmla="*/ 299 h 1618"/>
                  <a:gd name="T14" fmla="*/ 84 w 1435"/>
                  <a:gd name="T15" fmla="*/ 149 h 1618"/>
                  <a:gd name="T16" fmla="*/ 0 w 1435"/>
                  <a:gd name="T17" fmla="*/ 0 h 1618"/>
                  <a:gd name="T18" fmla="*/ 0 w 1435"/>
                  <a:gd name="T19" fmla="*/ 11 h 1618"/>
                  <a:gd name="T20" fmla="*/ 84 w 1435"/>
                  <a:gd name="T21" fmla="*/ 155 h 1618"/>
                  <a:gd name="T22" fmla="*/ 173 w 1435"/>
                  <a:gd name="T23" fmla="*/ 305 h 1618"/>
                  <a:gd name="T24" fmla="*/ 269 w 1435"/>
                  <a:gd name="T25" fmla="*/ 449 h 1618"/>
                  <a:gd name="T26" fmla="*/ 377 w 1435"/>
                  <a:gd name="T27" fmla="*/ 593 h 1618"/>
                  <a:gd name="T28" fmla="*/ 490 w 1435"/>
                  <a:gd name="T29" fmla="*/ 737 h 1618"/>
                  <a:gd name="T30" fmla="*/ 610 w 1435"/>
                  <a:gd name="T31" fmla="*/ 881 h 1618"/>
                  <a:gd name="T32" fmla="*/ 735 w 1435"/>
                  <a:gd name="T33" fmla="*/ 1019 h 1618"/>
                  <a:gd name="T34" fmla="*/ 873 w 1435"/>
                  <a:gd name="T35" fmla="*/ 1150 h 1618"/>
                  <a:gd name="T36" fmla="*/ 1010 w 1435"/>
                  <a:gd name="T37" fmla="*/ 1276 h 1618"/>
                  <a:gd name="T38" fmla="*/ 1148 w 1435"/>
                  <a:gd name="T39" fmla="*/ 1396 h 1618"/>
                  <a:gd name="T40" fmla="*/ 1286 w 1435"/>
                  <a:gd name="T41" fmla="*/ 1510 h 1618"/>
                  <a:gd name="T42" fmla="*/ 1429 w 1435"/>
                  <a:gd name="T43" fmla="*/ 1618 h 1618"/>
                  <a:gd name="T44" fmla="*/ 1435 w 1435"/>
                  <a:gd name="T45" fmla="*/ 1618 h 1618"/>
                  <a:gd name="T46" fmla="*/ 1292 w 1435"/>
                  <a:gd name="T47" fmla="*/ 1510 h 1618"/>
                  <a:gd name="T48" fmla="*/ 1154 w 1435"/>
                  <a:gd name="T49" fmla="*/ 1396 h 1618"/>
                  <a:gd name="T50" fmla="*/ 1010 w 1435"/>
                  <a:gd name="T51" fmla="*/ 1276 h 1618"/>
                  <a:gd name="T52" fmla="*/ 873 w 1435"/>
                  <a:gd name="T53" fmla="*/ 1150 h 1618"/>
                  <a:gd name="T54" fmla="*/ 873 w 1435"/>
                  <a:gd name="T55" fmla="*/ 1150 h 16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435" h="1618">
                    <a:moveTo>
                      <a:pt x="873" y="1150"/>
                    </a:moveTo>
                    <a:lnTo>
                      <a:pt x="741" y="1019"/>
                    </a:lnTo>
                    <a:lnTo>
                      <a:pt x="610" y="875"/>
                    </a:lnTo>
                    <a:lnTo>
                      <a:pt x="490" y="737"/>
                    </a:lnTo>
                    <a:lnTo>
                      <a:pt x="377" y="593"/>
                    </a:lnTo>
                    <a:lnTo>
                      <a:pt x="275" y="443"/>
                    </a:lnTo>
                    <a:lnTo>
                      <a:pt x="173" y="299"/>
                    </a:lnTo>
                    <a:lnTo>
                      <a:pt x="84" y="149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84" y="155"/>
                    </a:lnTo>
                    <a:lnTo>
                      <a:pt x="173" y="305"/>
                    </a:lnTo>
                    <a:lnTo>
                      <a:pt x="269" y="449"/>
                    </a:lnTo>
                    <a:lnTo>
                      <a:pt x="377" y="593"/>
                    </a:lnTo>
                    <a:lnTo>
                      <a:pt x="490" y="737"/>
                    </a:lnTo>
                    <a:lnTo>
                      <a:pt x="610" y="881"/>
                    </a:lnTo>
                    <a:lnTo>
                      <a:pt x="735" y="1019"/>
                    </a:lnTo>
                    <a:lnTo>
                      <a:pt x="873" y="1150"/>
                    </a:lnTo>
                    <a:lnTo>
                      <a:pt x="1010" y="1276"/>
                    </a:lnTo>
                    <a:lnTo>
                      <a:pt x="1148" y="1396"/>
                    </a:lnTo>
                    <a:lnTo>
                      <a:pt x="1286" y="1510"/>
                    </a:lnTo>
                    <a:lnTo>
                      <a:pt x="1429" y="1618"/>
                    </a:lnTo>
                    <a:lnTo>
                      <a:pt x="1435" y="1618"/>
                    </a:lnTo>
                    <a:lnTo>
                      <a:pt x="1292" y="1510"/>
                    </a:lnTo>
                    <a:lnTo>
                      <a:pt x="1154" y="1396"/>
                    </a:lnTo>
                    <a:lnTo>
                      <a:pt x="1010" y="1276"/>
                    </a:lnTo>
                    <a:lnTo>
                      <a:pt x="873" y="1150"/>
                    </a:lnTo>
                    <a:lnTo>
                      <a:pt x="873" y="115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1619" name="Freeform 115"/>
              <p:cNvSpPr>
                <a:spLocks/>
              </p:cNvSpPr>
              <p:nvPr/>
            </p:nvSpPr>
            <p:spPr bwMode="hidden">
              <a:xfrm>
                <a:off x="16" y="2260"/>
                <a:ext cx="1673" cy="2014"/>
              </a:xfrm>
              <a:custGeom>
                <a:avLst/>
                <a:gdLst>
                  <a:gd name="T0" fmla="*/ 957 w 1668"/>
                  <a:gd name="T1" fmla="*/ 1463 h 2014"/>
                  <a:gd name="T2" fmla="*/ 789 w 1668"/>
                  <a:gd name="T3" fmla="*/ 1289 h 2014"/>
                  <a:gd name="T4" fmla="*/ 634 w 1668"/>
                  <a:gd name="T5" fmla="*/ 1115 h 2014"/>
                  <a:gd name="T6" fmla="*/ 490 w 1668"/>
                  <a:gd name="T7" fmla="*/ 929 h 2014"/>
                  <a:gd name="T8" fmla="*/ 365 w 1668"/>
                  <a:gd name="T9" fmla="*/ 743 h 2014"/>
                  <a:gd name="T10" fmla="*/ 251 w 1668"/>
                  <a:gd name="T11" fmla="*/ 557 h 2014"/>
                  <a:gd name="T12" fmla="*/ 149 w 1668"/>
                  <a:gd name="T13" fmla="*/ 372 h 2014"/>
                  <a:gd name="T14" fmla="*/ 66 w 1668"/>
                  <a:gd name="T15" fmla="*/ 186 h 2014"/>
                  <a:gd name="T16" fmla="*/ 0 w 1668"/>
                  <a:gd name="T17" fmla="*/ 0 h 2014"/>
                  <a:gd name="T18" fmla="*/ 0 w 1668"/>
                  <a:gd name="T19" fmla="*/ 12 h 2014"/>
                  <a:gd name="T20" fmla="*/ 66 w 1668"/>
                  <a:gd name="T21" fmla="*/ 198 h 2014"/>
                  <a:gd name="T22" fmla="*/ 149 w 1668"/>
                  <a:gd name="T23" fmla="*/ 384 h 2014"/>
                  <a:gd name="T24" fmla="*/ 251 w 1668"/>
                  <a:gd name="T25" fmla="*/ 569 h 2014"/>
                  <a:gd name="T26" fmla="*/ 365 w 1668"/>
                  <a:gd name="T27" fmla="*/ 755 h 2014"/>
                  <a:gd name="T28" fmla="*/ 490 w 1668"/>
                  <a:gd name="T29" fmla="*/ 935 h 2014"/>
                  <a:gd name="T30" fmla="*/ 634 w 1668"/>
                  <a:gd name="T31" fmla="*/ 1115 h 2014"/>
                  <a:gd name="T32" fmla="*/ 789 w 1668"/>
                  <a:gd name="T33" fmla="*/ 1295 h 2014"/>
                  <a:gd name="T34" fmla="*/ 957 w 1668"/>
                  <a:gd name="T35" fmla="*/ 1463 h 2014"/>
                  <a:gd name="T36" fmla="*/ 1130 w 1668"/>
                  <a:gd name="T37" fmla="*/ 1618 h 2014"/>
                  <a:gd name="T38" fmla="*/ 1303 w 1668"/>
                  <a:gd name="T39" fmla="*/ 1762 h 2014"/>
                  <a:gd name="T40" fmla="*/ 1483 w 1668"/>
                  <a:gd name="T41" fmla="*/ 1894 h 2014"/>
                  <a:gd name="T42" fmla="*/ 1662 w 1668"/>
                  <a:gd name="T43" fmla="*/ 2014 h 2014"/>
                  <a:gd name="T44" fmla="*/ 1668 w 1668"/>
                  <a:gd name="T45" fmla="*/ 2014 h 2014"/>
                  <a:gd name="T46" fmla="*/ 1483 w 1668"/>
                  <a:gd name="T47" fmla="*/ 1894 h 2014"/>
                  <a:gd name="T48" fmla="*/ 1303 w 1668"/>
                  <a:gd name="T49" fmla="*/ 1762 h 2014"/>
                  <a:gd name="T50" fmla="*/ 1130 w 1668"/>
                  <a:gd name="T51" fmla="*/ 1618 h 2014"/>
                  <a:gd name="T52" fmla="*/ 957 w 1668"/>
                  <a:gd name="T53" fmla="*/ 1463 h 2014"/>
                  <a:gd name="T54" fmla="*/ 957 w 1668"/>
                  <a:gd name="T55" fmla="*/ 1463 h 20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668" h="2014">
                    <a:moveTo>
                      <a:pt x="957" y="1463"/>
                    </a:moveTo>
                    <a:lnTo>
                      <a:pt x="789" y="1289"/>
                    </a:lnTo>
                    <a:lnTo>
                      <a:pt x="634" y="1115"/>
                    </a:lnTo>
                    <a:lnTo>
                      <a:pt x="490" y="929"/>
                    </a:lnTo>
                    <a:lnTo>
                      <a:pt x="365" y="743"/>
                    </a:lnTo>
                    <a:lnTo>
                      <a:pt x="251" y="557"/>
                    </a:lnTo>
                    <a:lnTo>
                      <a:pt x="149" y="372"/>
                    </a:lnTo>
                    <a:lnTo>
                      <a:pt x="66" y="186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6" y="198"/>
                    </a:lnTo>
                    <a:lnTo>
                      <a:pt x="149" y="384"/>
                    </a:lnTo>
                    <a:lnTo>
                      <a:pt x="251" y="569"/>
                    </a:lnTo>
                    <a:lnTo>
                      <a:pt x="365" y="755"/>
                    </a:lnTo>
                    <a:lnTo>
                      <a:pt x="490" y="935"/>
                    </a:lnTo>
                    <a:lnTo>
                      <a:pt x="634" y="1115"/>
                    </a:lnTo>
                    <a:lnTo>
                      <a:pt x="789" y="1295"/>
                    </a:lnTo>
                    <a:lnTo>
                      <a:pt x="957" y="1463"/>
                    </a:lnTo>
                    <a:lnTo>
                      <a:pt x="1130" y="1618"/>
                    </a:lnTo>
                    <a:lnTo>
                      <a:pt x="1303" y="1762"/>
                    </a:lnTo>
                    <a:lnTo>
                      <a:pt x="1483" y="1894"/>
                    </a:lnTo>
                    <a:lnTo>
                      <a:pt x="1662" y="2014"/>
                    </a:lnTo>
                    <a:lnTo>
                      <a:pt x="1668" y="2014"/>
                    </a:lnTo>
                    <a:lnTo>
                      <a:pt x="1483" y="1894"/>
                    </a:lnTo>
                    <a:lnTo>
                      <a:pt x="1303" y="1762"/>
                    </a:lnTo>
                    <a:lnTo>
                      <a:pt x="1130" y="1618"/>
                    </a:lnTo>
                    <a:lnTo>
                      <a:pt x="957" y="1463"/>
                    </a:lnTo>
                    <a:lnTo>
                      <a:pt x="957" y="146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1620" name="Rectangle 116"/>
              <p:cNvSpPr>
                <a:spLocks noChangeArrowheads="1"/>
              </p:cNvSpPr>
              <p:nvPr/>
            </p:nvSpPr>
            <p:spPr bwMode="hidden">
              <a:xfrm rot="-2488720">
                <a:off x="1988" y="1919"/>
                <a:ext cx="1353" cy="1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1621" name="Rectangle 117"/>
              <p:cNvSpPr>
                <a:spLocks noChangeArrowheads="1"/>
              </p:cNvSpPr>
              <p:nvPr/>
            </p:nvSpPr>
            <p:spPr bwMode="hidden">
              <a:xfrm rot="-5087790">
                <a:off x="1964" y="2613"/>
                <a:ext cx="2217" cy="1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1622" name="Rectangle 118"/>
              <p:cNvSpPr>
                <a:spLocks noChangeArrowheads="1"/>
              </p:cNvSpPr>
              <p:nvPr/>
            </p:nvSpPr>
            <p:spPr bwMode="hidden">
              <a:xfrm rot="-3417299">
                <a:off x="1019" y="2694"/>
                <a:ext cx="2678" cy="1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1623" name="Rectangle 119"/>
              <p:cNvSpPr>
                <a:spLocks noChangeArrowheads="1"/>
              </p:cNvSpPr>
              <p:nvPr/>
            </p:nvSpPr>
            <p:spPr bwMode="hidden">
              <a:xfrm rot="-835848">
                <a:off x="688" y="1748"/>
                <a:ext cx="2390" cy="1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grpSp>
            <p:nvGrpSpPr>
              <p:cNvPr id="21624" name="Group 120"/>
              <p:cNvGrpSpPr>
                <a:grpSpLocks noChangeAspect="1"/>
              </p:cNvGrpSpPr>
              <p:nvPr/>
            </p:nvGrpSpPr>
            <p:grpSpPr bwMode="auto">
              <a:xfrm>
                <a:off x="3046" y="1326"/>
                <a:ext cx="259" cy="299"/>
                <a:chOff x="3042" y="1265"/>
                <a:chExt cx="367" cy="424"/>
              </a:xfrm>
            </p:grpSpPr>
            <p:sp>
              <p:nvSpPr>
                <p:cNvPr id="21625" name="Oval 121"/>
                <p:cNvSpPr>
                  <a:spLocks noChangeAspect="1" noChangeArrowheads="1"/>
                </p:cNvSpPr>
                <p:nvPr userDrawn="1"/>
              </p:nvSpPr>
              <p:spPr bwMode="hidden">
                <a:xfrm rot="2828979">
                  <a:off x="2982" y="1467"/>
                  <a:ext cx="282" cy="16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84706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1626" name="Freeform 122"/>
                <p:cNvSpPr>
                  <a:spLocks noChangeAspect="1"/>
                </p:cNvSpPr>
                <p:nvPr userDrawn="1"/>
              </p:nvSpPr>
              <p:spPr bwMode="hidden">
                <a:xfrm>
                  <a:off x="3070" y="1374"/>
                  <a:ext cx="227" cy="222"/>
                </a:xfrm>
                <a:custGeom>
                  <a:avLst/>
                  <a:gdLst>
                    <a:gd name="T0" fmla="*/ 227 w 227"/>
                    <a:gd name="T1" fmla="*/ 134 h 222"/>
                    <a:gd name="T2" fmla="*/ 203 w 227"/>
                    <a:gd name="T3" fmla="*/ 144 h 222"/>
                    <a:gd name="T4" fmla="*/ 179 w 227"/>
                    <a:gd name="T5" fmla="*/ 138 h 222"/>
                    <a:gd name="T6" fmla="*/ 149 w 227"/>
                    <a:gd name="T7" fmla="*/ 126 h 222"/>
                    <a:gd name="T8" fmla="*/ 126 w 227"/>
                    <a:gd name="T9" fmla="*/ 102 h 222"/>
                    <a:gd name="T10" fmla="*/ 102 w 227"/>
                    <a:gd name="T11" fmla="*/ 72 h 222"/>
                    <a:gd name="T12" fmla="*/ 84 w 227"/>
                    <a:gd name="T13" fmla="*/ 48 h 222"/>
                    <a:gd name="T14" fmla="*/ 78 w 227"/>
                    <a:gd name="T15" fmla="*/ 24 h 222"/>
                    <a:gd name="T16" fmla="*/ 84 w 227"/>
                    <a:gd name="T17" fmla="*/ 0 h 222"/>
                    <a:gd name="T18" fmla="*/ 84 w 227"/>
                    <a:gd name="T19" fmla="*/ 0 h 222"/>
                    <a:gd name="T20" fmla="*/ 78 w 227"/>
                    <a:gd name="T21" fmla="*/ 0 h 222"/>
                    <a:gd name="T22" fmla="*/ 18 w 227"/>
                    <a:gd name="T23" fmla="*/ 60 h 222"/>
                    <a:gd name="T24" fmla="*/ 0 w 227"/>
                    <a:gd name="T25" fmla="*/ 90 h 222"/>
                    <a:gd name="T26" fmla="*/ 0 w 227"/>
                    <a:gd name="T27" fmla="*/ 120 h 222"/>
                    <a:gd name="T28" fmla="*/ 12 w 227"/>
                    <a:gd name="T29" fmla="*/ 156 h 222"/>
                    <a:gd name="T30" fmla="*/ 36 w 227"/>
                    <a:gd name="T31" fmla="*/ 192 h 222"/>
                    <a:gd name="T32" fmla="*/ 66 w 227"/>
                    <a:gd name="T33" fmla="*/ 216 h 222"/>
                    <a:gd name="T34" fmla="*/ 96 w 227"/>
                    <a:gd name="T35" fmla="*/ 222 h 222"/>
                    <a:gd name="T36" fmla="*/ 126 w 227"/>
                    <a:gd name="T37" fmla="*/ 222 h 222"/>
                    <a:gd name="T38" fmla="*/ 155 w 227"/>
                    <a:gd name="T39" fmla="*/ 210 h 222"/>
                    <a:gd name="T40" fmla="*/ 227 w 227"/>
                    <a:gd name="T41" fmla="*/ 138 h 222"/>
                    <a:gd name="T42" fmla="*/ 227 w 227"/>
                    <a:gd name="T43" fmla="*/ 134 h 2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227" h="222">
                      <a:moveTo>
                        <a:pt x="227" y="134"/>
                      </a:moveTo>
                      <a:lnTo>
                        <a:pt x="203" y="144"/>
                      </a:lnTo>
                      <a:lnTo>
                        <a:pt x="179" y="138"/>
                      </a:lnTo>
                      <a:lnTo>
                        <a:pt x="149" y="126"/>
                      </a:lnTo>
                      <a:lnTo>
                        <a:pt x="126" y="102"/>
                      </a:lnTo>
                      <a:lnTo>
                        <a:pt x="102" y="72"/>
                      </a:lnTo>
                      <a:lnTo>
                        <a:pt x="84" y="48"/>
                      </a:lnTo>
                      <a:lnTo>
                        <a:pt x="78" y="24"/>
                      </a:lnTo>
                      <a:lnTo>
                        <a:pt x="84" y="0"/>
                      </a:lnTo>
                      <a:lnTo>
                        <a:pt x="84" y="0"/>
                      </a:lnTo>
                      <a:lnTo>
                        <a:pt x="78" y="0"/>
                      </a:lnTo>
                      <a:lnTo>
                        <a:pt x="18" y="60"/>
                      </a:lnTo>
                      <a:lnTo>
                        <a:pt x="0" y="90"/>
                      </a:lnTo>
                      <a:lnTo>
                        <a:pt x="0" y="120"/>
                      </a:lnTo>
                      <a:lnTo>
                        <a:pt x="12" y="156"/>
                      </a:lnTo>
                      <a:lnTo>
                        <a:pt x="36" y="192"/>
                      </a:lnTo>
                      <a:lnTo>
                        <a:pt x="66" y="216"/>
                      </a:lnTo>
                      <a:lnTo>
                        <a:pt x="96" y="222"/>
                      </a:lnTo>
                      <a:lnTo>
                        <a:pt x="126" y="222"/>
                      </a:lnTo>
                      <a:lnTo>
                        <a:pt x="155" y="210"/>
                      </a:lnTo>
                      <a:lnTo>
                        <a:pt x="227" y="138"/>
                      </a:lnTo>
                      <a:lnTo>
                        <a:pt x="227" y="134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84706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1627" name="Freeform 123"/>
                <p:cNvSpPr>
                  <a:spLocks noChangeAspect="1"/>
                </p:cNvSpPr>
                <p:nvPr userDrawn="1"/>
              </p:nvSpPr>
              <p:spPr bwMode="hidden">
                <a:xfrm>
                  <a:off x="3144" y="1365"/>
                  <a:ext cx="163" cy="155"/>
                </a:xfrm>
                <a:custGeom>
                  <a:avLst/>
                  <a:gdLst>
                    <a:gd name="T0" fmla="*/ 221 w 233"/>
                    <a:gd name="T1" fmla="*/ 216 h 234"/>
                    <a:gd name="T2" fmla="*/ 192 w 233"/>
                    <a:gd name="T3" fmla="*/ 234 h 234"/>
                    <a:gd name="T4" fmla="*/ 150 w 233"/>
                    <a:gd name="T5" fmla="*/ 234 h 234"/>
                    <a:gd name="T6" fmla="*/ 102 w 233"/>
                    <a:gd name="T7" fmla="*/ 210 h 234"/>
                    <a:gd name="T8" fmla="*/ 54 w 233"/>
                    <a:gd name="T9" fmla="*/ 174 h 234"/>
                    <a:gd name="T10" fmla="*/ 24 w 233"/>
                    <a:gd name="T11" fmla="*/ 132 h 234"/>
                    <a:gd name="T12" fmla="*/ 6 w 233"/>
                    <a:gd name="T13" fmla="*/ 84 h 234"/>
                    <a:gd name="T14" fmla="*/ 0 w 233"/>
                    <a:gd name="T15" fmla="*/ 42 h 234"/>
                    <a:gd name="T16" fmla="*/ 12 w 233"/>
                    <a:gd name="T17" fmla="*/ 12 h 234"/>
                    <a:gd name="T18" fmla="*/ 48 w 233"/>
                    <a:gd name="T19" fmla="*/ 0 h 234"/>
                    <a:gd name="T20" fmla="*/ 84 w 233"/>
                    <a:gd name="T21" fmla="*/ 0 h 234"/>
                    <a:gd name="T22" fmla="*/ 132 w 233"/>
                    <a:gd name="T23" fmla="*/ 18 h 234"/>
                    <a:gd name="T24" fmla="*/ 174 w 233"/>
                    <a:gd name="T25" fmla="*/ 54 h 234"/>
                    <a:gd name="T26" fmla="*/ 210 w 233"/>
                    <a:gd name="T27" fmla="*/ 102 h 234"/>
                    <a:gd name="T28" fmla="*/ 233 w 233"/>
                    <a:gd name="T29" fmla="*/ 144 h 234"/>
                    <a:gd name="T30" fmla="*/ 233 w 233"/>
                    <a:gd name="T31" fmla="*/ 186 h 234"/>
                    <a:gd name="T32" fmla="*/ 221 w 233"/>
                    <a:gd name="T33" fmla="*/ 216 h 234"/>
                    <a:gd name="T34" fmla="*/ 221 w 233"/>
                    <a:gd name="T35" fmla="*/ 216 h 2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233" h="234">
                      <a:moveTo>
                        <a:pt x="221" y="216"/>
                      </a:moveTo>
                      <a:lnTo>
                        <a:pt x="192" y="234"/>
                      </a:lnTo>
                      <a:lnTo>
                        <a:pt x="150" y="234"/>
                      </a:lnTo>
                      <a:lnTo>
                        <a:pt x="102" y="210"/>
                      </a:lnTo>
                      <a:lnTo>
                        <a:pt x="54" y="174"/>
                      </a:lnTo>
                      <a:lnTo>
                        <a:pt x="24" y="132"/>
                      </a:lnTo>
                      <a:lnTo>
                        <a:pt x="6" y="84"/>
                      </a:lnTo>
                      <a:lnTo>
                        <a:pt x="0" y="42"/>
                      </a:lnTo>
                      <a:lnTo>
                        <a:pt x="12" y="12"/>
                      </a:lnTo>
                      <a:lnTo>
                        <a:pt x="48" y="0"/>
                      </a:lnTo>
                      <a:lnTo>
                        <a:pt x="84" y="0"/>
                      </a:lnTo>
                      <a:lnTo>
                        <a:pt x="132" y="18"/>
                      </a:lnTo>
                      <a:lnTo>
                        <a:pt x="174" y="54"/>
                      </a:lnTo>
                      <a:lnTo>
                        <a:pt x="210" y="102"/>
                      </a:lnTo>
                      <a:lnTo>
                        <a:pt x="233" y="144"/>
                      </a:lnTo>
                      <a:lnTo>
                        <a:pt x="233" y="186"/>
                      </a:lnTo>
                      <a:lnTo>
                        <a:pt x="221" y="216"/>
                      </a:lnTo>
                      <a:lnTo>
                        <a:pt x="221" y="216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84706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1628" name="Freeform 124"/>
                <p:cNvSpPr>
                  <a:spLocks noChangeAspect="1"/>
                </p:cNvSpPr>
                <p:nvPr userDrawn="1"/>
              </p:nvSpPr>
              <p:spPr bwMode="hidden">
                <a:xfrm>
                  <a:off x="3202" y="1272"/>
                  <a:ext cx="203" cy="198"/>
                </a:xfrm>
                <a:custGeom>
                  <a:avLst/>
                  <a:gdLst>
                    <a:gd name="T0" fmla="*/ 179 w 203"/>
                    <a:gd name="T1" fmla="*/ 18 h 198"/>
                    <a:gd name="T2" fmla="*/ 197 w 203"/>
                    <a:gd name="T3" fmla="*/ 48 h 198"/>
                    <a:gd name="T4" fmla="*/ 203 w 203"/>
                    <a:gd name="T5" fmla="*/ 60 h 198"/>
                    <a:gd name="T6" fmla="*/ 197 w 203"/>
                    <a:gd name="T7" fmla="*/ 66 h 198"/>
                    <a:gd name="T8" fmla="*/ 65 w 203"/>
                    <a:gd name="T9" fmla="*/ 192 h 198"/>
                    <a:gd name="T10" fmla="*/ 59 w 203"/>
                    <a:gd name="T11" fmla="*/ 198 h 198"/>
                    <a:gd name="T12" fmla="*/ 47 w 203"/>
                    <a:gd name="T13" fmla="*/ 192 h 198"/>
                    <a:gd name="T14" fmla="*/ 17 w 203"/>
                    <a:gd name="T15" fmla="*/ 174 h 198"/>
                    <a:gd name="T16" fmla="*/ 0 w 203"/>
                    <a:gd name="T17" fmla="*/ 150 h 198"/>
                    <a:gd name="T18" fmla="*/ 0 w 203"/>
                    <a:gd name="T19" fmla="*/ 126 h 198"/>
                    <a:gd name="T20" fmla="*/ 131 w 203"/>
                    <a:gd name="T21" fmla="*/ 0 h 198"/>
                    <a:gd name="T22" fmla="*/ 155 w 203"/>
                    <a:gd name="T23" fmla="*/ 0 h 198"/>
                    <a:gd name="T24" fmla="*/ 179 w 203"/>
                    <a:gd name="T25" fmla="*/ 18 h 198"/>
                    <a:gd name="T26" fmla="*/ 179 w 203"/>
                    <a:gd name="T27" fmla="*/ 18 h 1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03" h="198">
                      <a:moveTo>
                        <a:pt x="179" y="18"/>
                      </a:moveTo>
                      <a:lnTo>
                        <a:pt x="197" y="48"/>
                      </a:lnTo>
                      <a:lnTo>
                        <a:pt x="203" y="60"/>
                      </a:lnTo>
                      <a:lnTo>
                        <a:pt x="197" y="66"/>
                      </a:lnTo>
                      <a:lnTo>
                        <a:pt x="65" y="192"/>
                      </a:lnTo>
                      <a:lnTo>
                        <a:pt x="59" y="198"/>
                      </a:lnTo>
                      <a:lnTo>
                        <a:pt x="47" y="192"/>
                      </a:lnTo>
                      <a:lnTo>
                        <a:pt x="17" y="174"/>
                      </a:lnTo>
                      <a:lnTo>
                        <a:pt x="0" y="150"/>
                      </a:lnTo>
                      <a:lnTo>
                        <a:pt x="0" y="126"/>
                      </a:lnTo>
                      <a:lnTo>
                        <a:pt x="131" y="0"/>
                      </a:lnTo>
                      <a:lnTo>
                        <a:pt x="155" y="0"/>
                      </a:lnTo>
                      <a:lnTo>
                        <a:pt x="179" y="18"/>
                      </a:lnTo>
                      <a:lnTo>
                        <a:pt x="179" y="1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84706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1629" name="Freeform 125"/>
                <p:cNvSpPr>
                  <a:spLocks noChangeAspect="1"/>
                </p:cNvSpPr>
                <p:nvPr userDrawn="1"/>
              </p:nvSpPr>
              <p:spPr bwMode="hidden">
                <a:xfrm>
                  <a:off x="3330" y="1265"/>
                  <a:ext cx="79" cy="74"/>
                </a:xfrm>
                <a:custGeom>
                  <a:avLst/>
                  <a:gdLst>
                    <a:gd name="T0" fmla="*/ 221 w 233"/>
                    <a:gd name="T1" fmla="*/ 216 h 234"/>
                    <a:gd name="T2" fmla="*/ 192 w 233"/>
                    <a:gd name="T3" fmla="*/ 234 h 234"/>
                    <a:gd name="T4" fmla="*/ 150 w 233"/>
                    <a:gd name="T5" fmla="*/ 234 h 234"/>
                    <a:gd name="T6" fmla="*/ 102 w 233"/>
                    <a:gd name="T7" fmla="*/ 210 h 234"/>
                    <a:gd name="T8" fmla="*/ 54 w 233"/>
                    <a:gd name="T9" fmla="*/ 174 h 234"/>
                    <a:gd name="T10" fmla="*/ 24 w 233"/>
                    <a:gd name="T11" fmla="*/ 132 h 234"/>
                    <a:gd name="T12" fmla="*/ 6 w 233"/>
                    <a:gd name="T13" fmla="*/ 84 h 234"/>
                    <a:gd name="T14" fmla="*/ 0 w 233"/>
                    <a:gd name="T15" fmla="*/ 42 h 234"/>
                    <a:gd name="T16" fmla="*/ 12 w 233"/>
                    <a:gd name="T17" fmla="*/ 12 h 234"/>
                    <a:gd name="T18" fmla="*/ 48 w 233"/>
                    <a:gd name="T19" fmla="*/ 0 h 234"/>
                    <a:gd name="T20" fmla="*/ 84 w 233"/>
                    <a:gd name="T21" fmla="*/ 0 h 234"/>
                    <a:gd name="T22" fmla="*/ 132 w 233"/>
                    <a:gd name="T23" fmla="*/ 18 h 234"/>
                    <a:gd name="T24" fmla="*/ 174 w 233"/>
                    <a:gd name="T25" fmla="*/ 54 h 234"/>
                    <a:gd name="T26" fmla="*/ 210 w 233"/>
                    <a:gd name="T27" fmla="*/ 102 h 234"/>
                    <a:gd name="T28" fmla="*/ 233 w 233"/>
                    <a:gd name="T29" fmla="*/ 144 h 234"/>
                    <a:gd name="T30" fmla="*/ 233 w 233"/>
                    <a:gd name="T31" fmla="*/ 186 h 234"/>
                    <a:gd name="T32" fmla="*/ 221 w 233"/>
                    <a:gd name="T33" fmla="*/ 216 h 234"/>
                    <a:gd name="T34" fmla="*/ 221 w 233"/>
                    <a:gd name="T35" fmla="*/ 216 h 2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233" h="234">
                      <a:moveTo>
                        <a:pt x="221" y="216"/>
                      </a:moveTo>
                      <a:lnTo>
                        <a:pt x="192" y="234"/>
                      </a:lnTo>
                      <a:lnTo>
                        <a:pt x="150" y="234"/>
                      </a:lnTo>
                      <a:lnTo>
                        <a:pt x="102" y="210"/>
                      </a:lnTo>
                      <a:lnTo>
                        <a:pt x="54" y="174"/>
                      </a:lnTo>
                      <a:lnTo>
                        <a:pt x="24" y="132"/>
                      </a:lnTo>
                      <a:lnTo>
                        <a:pt x="6" y="84"/>
                      </a:lnTo>
                      <a:lnTo>
                        <a:pt x="0" y="42"/>
                      </a:lnTo>
                      <a:lnTo>
                        <a:pt x="12" y="12"/>
                      </a:lnTo>
                      <a:lnTo>
                        <a:pt x="48" y="0"/>
                      </a:lnTo>
                      <a:lnTo>
                        <a:pt x="84" y="0"/>
                      </a:lnTo>
                      <a:lnTo>
                        <a:pt x="132" y="18"/>
                      </a:lnTo>
                      <a:lnTo>
                        <a:pt x="174" y="54"/>
                      </a:lnTo>
                      <a:lnTo>
                        <a:pt x="210" y="102"/>
                      </a:lnTo>
                      <a:lnTo>
                        <a:pt x="233" y="144"/>
                      </a:lnTo>
                      <a:lnTo>
                        <a:pt x="233" y="186"/>
                      </a:lnTo>
                      <a:lnTo>
                        <a:pt x="221" y="216"/>
                      </a:lnTo>
                      <a:lnTo>
                        <a:pt x="221" y="216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84706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</p:grpSp>
      </p:grpSp>
      <p:sp>
        <p:nvSpPr>
          <p:cNvPr id="21630" name="Rectangle 12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ru-RU"/>
          </a:p>
        </p:txBody>
      </p:sp>
      <p:sp>
        <p:nvSpPr>
          <p:cNvPr id="21631" name="Rectangle 12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ru-RU"/>
          </a:p>
        </p:txBody>
      </p:sp>
      <p:sp>
        <p:nvSpPr>
          <p:cNvPr id="21632" name="Rectangle 12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B1E12658-DFE2-4C4B-AA44-C35FFC68CD74}" type="slidenum">
              <a:rPr lang="ru-RU"/>
              <a:pPr/>
              <a:t>‹#›</a:t>
            </a:fld>
            <a:endParaRPr lang="ru-RU"/>
          </a:p>
        </p:txBody>
      </p:sp>
      <p:sp>
        <p:nvSpPr>
          <p:cNvPr id="21633" name="Rectangle 129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21634" name="Rectangle 13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u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u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0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2400"/>
            <a:ext cx="8229600" cy="5978525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ru-RU" b="1">
                <a:latin typeface="Arial" charset="0"/>
              </a:rPr>
              <a:t>Отдел архивной службы</a:t>
            </a:r>
          </a:p>
          <a:p>
            <a:pPr algn="ctr">
              <a:buFont typeface="Wingdings" pitchFamily="2" charset="2"/>
              <a:buNone/>
            </a:pPr>
            <a:r>
              <a:rPr lang="ru-RU" b="1">
                <a:latin typeface="Arial" charset="0"/>
              </a:rPr>
              <a:t>Администрации Северного района Новосибирской области</a:t>
            </a:r>
          </a:p>
        </p:txBody>
      </p:sp>
      <p:pic>
        <p:nvPicPr>
          <p:cNvPr id="798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52600"/>
            <a:ext cx="8229600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9877" name="Rectangle 5"/>
          <p:cNvSpPr>
            <a:spLocks noChangeArrowheads="1"/>
          </p:cNvSpPr>
          <p:nvPr/>
        </p:nvSpPr>
        <p:spPr bwMode="auto">
          <a:xfrm>
            <a:off x="533400" y="5867400"/>
            <a:ext cx="8461375" cy="94297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sz="14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Урицкого, 20, с.Северное, Северный район, Новосибирская область,632080</a:t>
            </a:r>
          </a:p>
          <a:p>
            <a:r>
              <a:rPr lang="ru-RU" sz="14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Тел/факс 22-539</a:t>
            </a:r>
          </a:p>
          <a:p>
            <a:r>
              <a:rPr lang="en-US" sz="14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Email</a:t>
            </a:r>
            <a:r>
              <a:rPr lang="ru-RU" sz="14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: </a:t>
            </a:r>
            <a:r>
              <a:rPr lang="en-US" sz="14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arxivsev@mail.ru</a:t>
            </a:r>
            <a:endParaRPr lang="ru-RU" sz="1400" b="1" i="1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r>
              <a:rPr lang="ru-RU" sz="14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636587"/>
          </a:xfrm>
        </p:spPr>
        <p:txBody>
          <a:bodyPr/>
          <a:lstStyle/>
          <a:p>
            <a:r>
              <a:rPr lang="ru-RU" sz="3600">
                <a:latin typeface="Times New Roman" pitchFamily="18" charset="0"/>
              </a:rPr>
              <a:t>Организации источники комплектования</a:t>
            </a:r>
          </a:p>
        </p:txBody>
      </p:sp>
      <p:sp>
        <p:nvSpPr>
          <p:cNvPr id="111619" name="Rectangle 3" descr="Песок"/>
          <p:cNvSpPr>
            <a:spLocks noGrp="1" noChangeArrowheads="1"/>
          </p:cNvSpPr>
          <p:nvPr>
            <p:ph type="body" idx="1"/>
          </p:nvPr>
        </p:nvSpPr>
        <p:spPr>
          <a:xfrm>
            <a:off x="152400" y="1066800"/>
            <a:ext cx="3962400" cy="2971800"/>
          </a:xfrm>
          <a:blipFill dpi="0" rotWithShape="1">
            <a:blip r:embed="rId2"/>
            <a:srcRect/>
            <a:tile tx="0" ty="0" sx="100000" sy="100000" flip="none" algn="tl"/>
          </a:blipFill>
        </p:spPr>
        <p:txBody>
          <a:bodyPr/>
          <a:lstStyle/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ru-RU" sz="1800" b="1" u="sng">
                <a:solidFill>
                  <a:srgbClr val="FF3300"/>
                </a:solidFill>
              </a:rPr>
              <a:t>Органы местного самоуправления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14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      -</a:t>
            </a:r>
            <a:r>
              <a:rPr lang="ru-RU" sz="1400" b="1">
                <a:solidFill>
                  <a:srgbClr val="000000"/>
                </a:solidFill>
                <a:effectLst/>
                <a:latin typeface="Times New Roman" pitchFamily="18" charset="0"/>
              </a:rPr>
              <a:t>Совет депутатов Северного района Новосибирской области;</a:t>
            </a:r>
          </a:p>
          <a:p>
            <a:pPr>
              <a:lnSpc>
                <a:spcPct val="80000"/>
              </a:lnSpc>
              <a:buFontTx/>
              <a:buChar char="-"/>
            </a:pPr>
            <a:r>
              <a:rPr lang="ru-RU" sz="1400" b="1">
                <a:solidFill>
                  <a:srgbClr val="000000"/>
                </a:solidFill>
                <a:effectLst/>
                <a:latin typeface="Times New Roman" pitchFamily="18" charset="0"/>
              </a:rPr>
              <a:t>-12 Советов депутатов сельсоветов Северного района Новосибирской области;</a:t>
            </a:r>
          </a:p>
          <a:p>
            <a:pPr>
              <a:lnSpc>
                <a:spcPct val="80000"/>
              </a:lnSpc>
              <a:buFontTx/>
              <a:buChar char="-"/>
            </a:pPr>
            <a:r>
              <a:rPr lang="ru-RU" sz="1400" b="1">
                <a:solidFill>
                  <a:srgbClr val="000000"/>
                </a:solidFill>
                <a:effectLst/>
                <a:latin typeface="Times New Roman" pitchFamily="18" charset="0"/>
              </a:rPr>
              <a:t>- Администрация Северного района Новосибирской области;</a:t>
            </a:r>
          </a:p>
          <a:p>
            <a:pPr>
              <a:lnSpc>
                <a:spcPct val="80000"/>
              </a:lnSpc>
              <a:buFontTx/>
              <a:buChar char="-"/>
            </a:pPr>
            <a:r>
              <a:rPr lang="ru-RU" sz="1400">
                <a:latin typeface="Times New Roman" pitchFamily="18" charset="0"/>
              </a:rPr>
              <a:t> </a:t>
            </a:r>
            <a:r>
              <a:rPr lang="ru-RU" sz="1400" b="1">
                <a:solidFill>
                  <a:srgbClr val="0E0E0C"/>
                </a:solidFill>
                <a:effectLst/>
                <a:latin typeface="Times New Roman" pitchFamily="18" charset="0"/>
              </a:rPr>
              <a:t>12 администраций сельсоветов Северного района Новосибирской области;</a:t>
            </a:r>
          </a:p>
          <a:p>
            <a:pPr>
              <a:lnSpc>
                <a:spcPct val="80000"/>
              </a:lnSpc>
              <a:buFontTx/>
              <a:buChar char="-"/>
            </a:pPr>
            <a:r>
              <a:rPr lang="ru-RU" sz="1400" b="1">
                <a:solidFill>
                  <a:srgbClr val="0E0E0C"/>
                </a:solidFill>
                <a:effectLst/>
                <a:latin typeface="Times New Roman" pitchFamily="18" charset="0"/>
              </a:rPr>
              <a:t>- 7 управлений и отделов администрации Северного района НСО.</a:t>
            </a:r>
          </a:p>
          <a:p>
            <a:pPr>
              <a:lnSpc>
                <a:spcPct val="80000"/>
              </a:lnSpc>
              <a:buFontTx/>
              <a:buChar char="-"/>
            </a:pPr>
            <a:endParaRPr lang="ru-RU" sz="1400" b="1">
              <a:solidFill>
                <a:srgbClr val="000000"/>
              </a:solidFill>
              <a:effectLst/>
              <a:latin typeface="Times New Roman" pitchFamily="18" charset="0"/>
            </a:endParaRPr>
          </a:p>
          <a:p>
            <a:pPr>
              <a:lnSpc>
                <a:spcPct val="80000"/>
              </a:lnSpc>
              <a:buFontTx/>
              <a:buChar char="-"/>
            </a:pPr>
            <a:endParaRPr lang="ru-RU" sz="1400" b="1">
              <a:solidFill>
                <a:srgbClr val="000000"/>
              </a:solidFill>
              <a:effectLst/>
              <a:latin typeface="Times New Roman" pitchFamily="18" charset="0"/>
            </a:endParaRPr>
          </a:p>
        </p:txBody>
      </p:sp>
      <p:sp>
        <p:nvSpPr>
          <p:cNvPr id="111620" name="Rectangle 4" descr="Джинсовая ткань"/>
          <p:cNvSpPr>
            <a:spLocks noChangeArrowheads="1"/>
          </p:cNvSpPr>
          <p:nvPr/>
        </p:nvSpPr>
        <p:spPr bwMode="auto">
          <a:xfrm>
            <a:off x="4267200" y="914400"/>
            <a:ext cx="4724400" cy="113030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ru-RU" b="1" u="sng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Негосударственные организации и предприятия:</a:t>
            </a:r>
          </a:p>
          <a:p>
            <a:r>
              <a:rPr lang="ru-RU" sz="1600" b="1">
                <a:solidFill>
                  <a:srgbClr val="0E0E0C"/>
                </a:solidFill>
                <a:latin typeface="Times New Roman" pitchFamily="18" charset="0"/>
              </a:rPr>
              <a:t>-8 сельскохозяйственных производственных кооперативов.</a:t>
            </a:r>
          </a:p>
        </p:txBody>
      </p:sp>
      <p:sp>
        <p:nvSpPr>
          <p:cNvPr id="111621" name="Rectangle 5" descr="Гранит"/>
          <p:cNvSpPr>
            <a:spLocks noChangeArrowheads="1"/>
          </p:cNvSpPr>
          <p:nvPr/>
        </p:nvSpPr>
        <p:spPr bwMode="auto">
          <a:xfrm>
            <a:off x="152400" y="4191000"/>
            <a:ext cx="3962400" cy="2230438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ru-RU" u="sng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 учреждения федеральной формы собственности:</a:t>
            </a:r>
          </a:p>
          <a:p>
            <a:r>
              <a:rPr lang="ru-RU" sz="1600" b="1">
                <a:solidFill>
                  <a:srgbClr val="000000"/>
                </a:solidFill>
                <a:latin typeface="Times New Roman" pitchFamily="18" charset="0"/>
              </a:rPr>
              <a:t>-Прокуратура Северного района Новосибирской области;</a:t>
            </a:r>
          </a:p>
          <a:p>
            <a:r>
              <a:rPr lang="ru-RU" sz="1600" b="1">
                <a:solidFill>
                  <a:srgbClr val="000000"/>
                </a:solidFill>
                <a:latin typeface="Times New Roman" pitchFamily="18" charset="0"/>
              </a:rPr>
              <a:t>-Управление Пенсионного фонда Российской Федерации в Северном районе Новосибирской области. </a:t>
            </a:r>
          </a:p>
          <a:p>
            <a:pPr>
              <a:spcBef>
                <a:spcPct val="50000"/>
              </a:spcBef>
              <a:buClr>
                <a:schemeClr val="tx2"/>
              </a:buClr>
              <a:buSzPct val="60000"/>
              <a:buFontTx/>
              <a:buChar char="-"/>
            </a:pPr>
            <a:endParaRPr lang="ru-RU" sz="16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1622" name="Rectangle 6" descr="Циновка"/>
          <p:cNvSpPr>
            <a:spLocks noChangeArrowheads="1"/>
          </p:cNvSpPr>
          <p:nvPr/>
        </p:nvSpPr>
        <p:spPr bwMode="auto">
          <a:xfrm>
            <a:off x="4191000" y="2209800"/>
            <a:ext cx="4800600" cy="2108200"/>
          </a:xfrm>
          <a:prstGeom prst="rect">
            <a:avLst/>
          </a:prstGeom>
          <a:blipFill dpi="0" rotWithShape="1">
            <a:blip r:embed="rId5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ru-RU" b="1" u="sng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 учреждений областной формы собственности:</a:t>
            </a:r>
          </a:p>
          <a:p>
            <a:r>
              <a:rPr lang="ru-RU" sz="1600" b="1">
                <a:solidFill>
                  <a:srgbClr val="000000"/>
                </a:solidFill>
                <a:latin typeface="Times New Roman" pitchFamily="18" charset="0"/>
              </a:rPr>
              <a:t>-Управление финансов и налоговой политики Северного района НСО;</a:t>
            </a:r>
          </a:p>
          <a:p>
            <a:r>
              <a:rPr lang="ru-RU" sz="1600" b="1">
                <a:solidFill>
                  <a:srgbClr val="000000"/>
                </a:solidFill>
                <a:latin typeface="Times New Roman" pitchFamily="18" charset="0"/>
              </a:rPr>
              <a:t>-ГБУ НСО «Редакция газеты «Северная газета»;</a:t>
            </a:r>
          </a:p>
          <a:p>
            <a:r>
              <a:rPr lang="ru-RU" sz="1600" b="1">
                <a:solidFill>
                  <a:srgbClr val="000000"/>
                </a:solidFill>
                <a:latin typeface="Times New Roman" pitchFamily="18" charset="0"/>
              </a:rPr>
              <a:t>-ГБУЗ НСО «Северная ЦРБ»;</a:t>
            </a:r>
          </a:p>
          <a:p>
            <a:r>
              <a:rPr lang="ru-RU" sz="1600" b="1">
                <a:solidFill>
                  <a:srgbClr val="000000"/>
                </a:solidFill>
                <a:latin typeface="Times New Roman" pitchFamily="18" charset="0"/>
              </a:rPr>
              <a:t>-Территориальная избирательная комиссия;</a:t>
            </a:r>
          </a:p>
          <a:p>
            <a:r>
              <a:rPr lang="ru-RU" sz="1600" b="1">
                <a:solidFill>
                  <a:srgbClr val="000000"/>
                </a:solidFill>
                <a:latin typeface="Times New Roman" pitchFamily="18" charset="0"/>
              </a:rPr>
              <a:t>-ГБУ ЦЗН Северного района. </a:t>
            </a:r>
          </a:p>
        </p:txBody>
      </p:sp>
      <p:sp>
        <p:nvSpPr>
          <p:cNvPr id="111623" name="Rectangle 7" descr="Водяные капли"/>
          <p:cNvSpPr>
            <a:spLocks noChangeArrowheads="1"/>
          </p:cNvSpPr>
          <p:nvPr/>
        </p:nvSpPr>
        <p:spPr bwMode="auto">
          <a:xfrm>
            <a:off x="4267200" y="4419600"/>
            <a:ext cx="4724400" cy="1160463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u="sng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 учреждения муниципальной формы собственности</a:t>
            </a:r>
            <a:r>
              <a:rPr lang="ru-RU">
                <a:effectLst>
                  <a:outerShdw blurRad="38100" dist="38100" dir="2700000" algn="tl">
                    <a:srgbClr val="000000"/>
                  </a:outerShdw>
                </a:effectLst>
              </a:rPr>
              <a:t>:</a:t>
            </a:r>
          </a:p>
          <a:p>
            <a:r>
              <a:rPr lang="ru-RU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-</a:t>
            </a:r>
            <a:r>
              <a:rPr lang="ru-RU" sz="1600" b="1">
                <a:solidFill>
                  <a:srgbClr val="000000"/>
                </a:solidFill>
                <a:latin typeface="Times New Roman" pitchFamily="18" charset="0"/>
              </a:rPr>
              <a:t>МКУ «ЦБМТИО Северного района»;</a:t>
            </a:r>
          </a:p>
          <a:p>
            <a:r>
              <a:rPr lang="ru-RU" sz="1600" b="1">
                <a:solidFill>
                  <a:srgbClr val="000000"/>
                </a:solidFill>
                <a:latin typeface="Times New Roman" pitchFamily="18" charset="0"/>
              </a:rPr>
              <a:t>-МКОУ «МИМЦ».</a:t>
            </a:r>
          </a:p>
        </p:txBody>
      </p:sp>
      <p:sp>
        <p:nvSpPr>
          <p:cNvPr id="111624" name="Rectangle 8" descr="Почтовая бумага"/>
          <p:cNvSpPr>
            <a:spLocks noChangeArrowheads="1"/>
          </p:cNvSpPr>
          <p:nvPr/>
        </p:nvSpPr>
        <p:spPr bwMode="auto">
          <a:xfrm rot="10800000" flipV="1">
            <a:off x="4414838" y="5711825"/>
            <a:ext cx="4575175" cy="1079500"/>
          </a:xfrm>
          <a:prstGeom prst="rect">
            <a:avLst/>
          </a:prstGeom>
          <a:blipFill dpi="0" rotWithShape="1">
            <a:blip r:embed="rId7"/>
            <a:srcRect/>
            <a:tile tx="0" ty="0" sx="100000" sy="100000" flip="none" algn="tl"/>
          </a:blipFill>
          <a:ln w="9525">
            <a:solidFill>
              <a:srgbClr val="B9BAA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sz="1600" b="1">
                <a:solidFill>
                  <a:srgbClr val="000000"/>
                </a:solidFill>
                <a:latin typeface="Times New Roman" pitchFamily="18" charset="0"/>
              </a:rPr>
              <a:t>-Ревизионная комиссия Северного района Новосибирской области;</a:t>
            </a:r>
          </a:p>
          <a:p>
            <a:r>
              <a:rPr lang="ru-RU" sz="1600" b="1">
                <a:solidFill>
                  <a:srgbClr val="000000"/>
                </a:solidFill>
                <a:latin typeface="Times New Roman" pitchFamily="18" charset="0"/>
              </a:rPr>
              <a:t>-12избирательных комиссий сельсоветов Северного района НСО.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/>
              <a:t>Включены в список организаций –источников комплектования</a:t>
            </a:r>
          </a:p>
        </p:txBody>
      </p:sp>
      <p:pic>
        <p:nvPicPr>
          <p:cNvPr id="110595" name="Picture 3"/>
          <p:cNvPicPr>
            <a:picLocks noChangeAspect="1" noChangeArrowheads="1"/>
          </p:cNvPicPr>
          <p:nvPr>
            <p:ph type="body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" y="2438400"/>
            <a:ext cx="3810000" cy="2743200"/>
          </a:xfrm>
        </p:spPr>
      </p:pic>
      <p:pic>
        <p:nvPicPr>
          <p:cNvPr id="1105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200400"/>
            <a:ext cx="502920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0597" name="Rectangle 5"/>
          <p:cNvSpPr>
            <a:spLocks noChangeArrowheads="1"/>
          </p:cNvSpPr>
          <p:nvPr/>
        </p:nvSpPr>
        <p:spPr bwMode="auto">
          <a:xfrm>
            <a:off x="60325" y="5334000"/>
            <a:ext cx="3368675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ru-RU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Ревизионная комиссия Северного района Новосибирской области</a:t>
            </a:r>
          </a:p>
        </p:txBody>
      </p:sp>
      <p:sp>
        <p:nvSpPr>
          <p:cNvPr id="110598" name="Rectangle 6"/>
          <p:cNvSpPr>
            <a:spLocks noChangeArrowheads="1"/>
          </p:cNvSpPr>
          <p:nvPr/>
        </p:nvSpPr>
        <p:spPr bwMode="auto">
          <a:xfrm>
            <a:off x="4038600" y="1828800"/>
            <a:ext cx="49530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  <a:buClr>
                <a:schemeClr val="tx2"/>
              </a:buClr>
              <a:buSzPct val="60000"/>
              <a:buFont typeface="Wingdings" pitchFamily="2" charset="2"/>
              <a:buNone/>
            </a:pPr>
            <a:r>
              <a:rPr lang="ru-RU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Муниципальное казенное учреждение культуры «Культурно-досуговый центр» Северного района Новосибирской области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3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/>
              <a:t>Исполнение социально-правовых запросов</a:t>
            </a:r>
          </a:p>
        </p:txBody>
      </p:sp>
      <p:graphicFrame>
        <p:nvGraphicFramePr>
          <p:cNvPr id="73732" name="Object 4"/>
          <p:cNvGraphicFramePr>
            <a:graphicFrameLocks noChangeAspect="1"/>
          </p:cNvGraphicFramePr>
          <p:nvPr>
            <p:ph idx="1"/>
          </p:nvPr>
        </p:nvGraphicFramePr>
        <p:xfrm>
          <a:off x="381000" y="1752600"/>
          <a:ext cx="5638800" cy="487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738" name="Диаграмма" r:id="rId3" imgW="6096179" imgH="4067175" progId="MSGraph.Chart.8">
                  <p:embed followColorScheme="full"/>
                </p:oleObj>
              </mc:Choice>
              <mc:Fallback>
                <p:oleObj name="Диаграмма" r:id="rId3" imgW="6096179" imgH="4067175" progId="MSGraph.Chart.8">
                  <p:embed followColorScheme="full"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1752600"/>
                        <a:ext cx="5638800" cy="487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3736" name="Picture 8" descr="IMG_092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810000"/>
            <a:ext cx="3048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7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524000"/>
            <a:ext cx="259080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3" t="5305" r="12428" b="4509"/>
          <a:stretch>
            <a:fillRect/>
          </a:stretch>
        </p:blipFill>
        <p:spPr bwMode="auto">
          <a:xfrm>
            <a:off x="5410200" y="2362200"/>
            <a:ext cx="3346450" cy="3429000"/>
          </a:xfrm>
          <a:prstGeom prst="rect">
            <a:avLst/>
          </a:prstGeom>
          <a:noFill/>
          <a:ln w="4127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52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>
                <a:solidFill>
                  <a:srgbClr val="FF0000"/>
                </a:solidFill>
                <a:latin typeface="Verdana" pitchFamily="34" charset="0"/>
              </a:rPr>
              <a:t>Одной из первоочередных задач является создание электронных информационных ресурсов</a:t>
            </a:r>
            <a:br>
              <a:rPr lang="ru-RU" sz="2400">
                <a:solidFill>
                  <a:srgbClr val="FF0000"/>
                </a:solidFill>
                <a:latin typeface="Verdana" pitchFamily="34" charset="0"/>
              </a:rPr>
            </a:br>
            <a:endParaRPr lang="ru-RU" sz="2400">
              <a:solidFill>
                <a:srgbClr val="FF0000"/>
              </a:solidFill>
              <a:latin typeface="Verdana" pitchFamily="34" charset="0"/>
            </a:endParaRPr>
          </a:p>
        </p:txBody>
      </p:sp>
      <p:sp>
        <p:nvSpPr>
          <p:cNvPr id="107525" name="Rectangle 5"/>
          <p:cNvSpPr>
            <a:spLocks noChangeArrowheads="1"/>
          </p:cNvSpPr>
          <p:nvPr/>
        </p:nvSpPr>
        <p:spPr bwMode="auto">
          <a:xfrm>
            <a:off x="457200" y="277813"/>
            <a:ext cx="4419600" cy="581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lnSpc>
                <a:spcPct val="90000"/>
              </a:lnSpc>
            </a:pPr>
            <a:r>
              <a:rPr lang="ru-RU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ru-RU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ru-RU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ru-RU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ru-RU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ru-RU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ru-RU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ru-RU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ru-RU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ru-RU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ru-RU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ru-RU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ru-RU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ru-RU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ru-RU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В соответствии со «Стратегией развития информационного общества в Российской Федерации», утвержденной Президентом Российской Федерации 07.02.2008 № Пр-212, Концепцией создания территориальной информационной системы Новосибирской области, утвержденной постановлением Губернатора Новосибирской области от 13.10.2007 № 400 «О мерах по реализации территориальной информационной системы Новосибирской области», доля архивных фондов, переведенных в электронную форму, должна составлять не менее 20% к 2015 году.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/>
              <a:t>  </a:t>
            </a:r>
          </a:p>
        </p:txBody>
      </p:sp>
      <p:pic>
        <p:nvPicPr>
          <p:cNvPr id="81921" name="Picture 1"/>
          <p:cNvPicPr>
            <a:picLocks noChangeAspect="1" noChangeArrowheads="1"/>
          </p:cNvPicPr>
          <p:nvPr/>
        </p:nvPicPr>
        <p:blipFill>
          <a:blip r:embed="rId2"/>
          <a:srcRect l="9868" t="14035" r="10088" b="7018"/>
          <a:stretch>
            <a:fillRect/>
          </a:stretch>
        </p:blipFill>
        <p:spPr bwMode="auto">
          <a:xfrm>
            <a:off x="381000" y="1828800"/>
            <a:ext cx="8305800" cy="4724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8548" name="Rectangle 4"/>
          <p:cNvSpPr>
            <a:spLocks noChangeArrowheads="1"/>
          </p:cNvSpPr>
          <p:nvPr/>
        </p:nvSpPr>
        <p:spPr bwMode="auto">
          <a:xfrm>
            <a:off x="304800" y="0"/>
            <a:ext cx="8839200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  <a:buClr>
                <a:schemeClr val="tx2"/>
              </a:buClr>
              <a:buSzPct val="60000"/>
              <a:buFont typeface="Wingdings" pitchFamily="2" charset="2"/>
              <a:buNone/>
            </a:pPr>
            <a:r>
              <a:rPr lang="ru-RU" sz="2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В программный комплекс «Электронный архив Новосибирской области» в модуль «Фонд пользования» введено за 1213-2014 годы добавлено: 1467 единиц хранения, 158835 образов из 14 фондов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/>
              <a:t>В модуль «Фотодокументы» введено 292 единицы хранения</a:t>
            </a:r>
          </a:p>
        </p:txBody>
      </p:sp>
      <p:pic>
        <p:nvPicPr>
          <p:cNvPr id="113667" name="Picture 3"/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600200"/>
            <a:ext cx="3124200" cy="2895600"/>
          </a:xfrm>
        </p:spPr>
      </p:pic>
      <p:pic>
        <p:nvPicPr>
          <p:cNvPr id="1136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828800"/>
            <a:ext cx="2895600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366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981200"/>
            <a:ext cx="26670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367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209800"/>
            <a:ext cx="28956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367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4495800"/>
            <a:ext cx="3200400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b="1">
                <a:latin typeface="Verdana" pitchFamily="34" charset="0"/>
              </a:rPr>
              <a:t/>
            </a:r>
            <a:br>
              <a:rPr lang="ru-RU" sz="1600" b="1">
                <a:latin typeface="Verdana" pitchFamily="34" charset="0"/>
              </a:rPr>
            </a:br>
            <a:r>
              <a:rPr lang="ru-RU" sz="1600" b="1">
                <a:latin typeface="Verdana" pitchFamily="34" charset="0"/>
              </a:rPr>
              <a:t/>
            </a:r>
            <a:br>
              <a:rPr lang="ru-RU" sz="1600" b="1">
                <a:latin typeface="Verdana" pitchFamily="34" charset="0"/>
              </a:rPr>
            </a:br>
            <a:r>
              <a:rPr lang="ru-RU" sz="1600" b="1">
                <a:latin typeface="Verdana" pitchFamily="34" charset="0"/>
              </a:rPr>
              <a:t/>
            </a:r>
            <a:br>
              <a:rPr lang="ru-RU" sz="1600" b="1">
                <a:latin typeface="Verdana" pitchFamily="34" charset="0"/>
              </a:rPr>
            </a:br>
            <a:r>
              <a:rPr lang="ru-RU" sz="1600" b="1">
                <a:latin typeface="Verdana" pitchFamily="34" charset="0"/>
              </a:rPr>
              <a:t/>
            </a:r>
            <a:br>
              <a:rPr lang="ru-RU" sz="1600" b="1">
                <a:latin typeface="Verdana" pitchFamily="34" charset="0"/>
              </a:rPr>
            </a:br>
            <a:r>
              <a:rPr lang="ru-RU" sz="1600" b="1">
                <a:latin typeface="Verdana" pitchFamily="34" charset="0"/>
              </a:rPr>
              <a:t/>
            </a:r>
            <a:br>
              <a:rPr lang="ru-RU" sz="1600" b="1">
                <a:latin typeface="Verdana" pitchFamily="34" charset="0"/>
              </a:rPr>
            </a:br>
            <a:r>
              <a:rPr lang="ru-RU" sz="1600" b="1">
                <a:latin typeface="Verdana" pitchFamily="34" charset="0"/>
              </a:rPr>
              <a:t/>
            </a:r>
            <a:br>
              <a:rPr lang="ru-RU" sz="1600" b="1">
                <a:latin typeface="Verdana" pitchFamily="34" charset="0"/>
              </a:rPr>
            </a:br>
            <a:r>
              <a:rPr lang="ru-RU" sz="1600" b="1">
                <a:latin typeface="Verdana" pitchFamily="34" charset="0"/>
              </a:rPr>
              <a:t/>
            </a:r>
            <a:br>
              <a:rPr lang="ru-RU" sz="1600" b="1">
                <a:latin typeface="Verdana" pitchFamily="34" charset="0"/>
              </a:rPr>
            </a:br>
            <a:r>
              <a:rPr lang="ru-RU" sz="2400" b="1">
                <a:solidFill>
                  <a:srgbClr val="FF0000"/>
                </a:solidFill>
                <a:latin typeface="Verdana" pitchFamily="34" charset="0"/>
              </a:rPr>
              <a:t>Пропаганда архивных документов</a:t>
            </a:r>
            <a:br>
              <a:rPr lang="ru-RU" sz="2400" b="1">
                <a:solidFill>
                  <a:srgbClr val="FF0000"/>
                </a:solidFill>
                <a:latin typeface="Verdana" pitchFamily="34" charset="0"/>
              </a:rPr>
            </a:br>
            <a:r>
              <a:rPr lang="ru-RU" sz="1600" b="1">
                <a:latin typeface="Verdana" pitchFamily="34" charset="0"/>
              </a:rPr>
              <a:t>Основным направление работы архива является также всестороннее  использование  архивных материалов для сохранения и освещения истории родного края. </a:t>
            </a:r>
            <a:br>
              <a:rPr lang="ru-RU" sz="1600" b="1">
                <a:latin typeface="Verdana" pitchFamily="34" charset="0"/>
              </a:rPr>
            </a:br>
            <a:r>
              <a:rPr lang="ru-RU" sz="1600" b="1">
                <a:latin typeface="Verdana" pitchFamily="34" charset="0"/>
              </a:rPr>
              <a:t>Тесное сотрудничество с учреждениями культуры и библиотекой помогает сохранять и рассказывать жителям историю сел и деревень района, организаций и учреждений.</a:t>
            </a:r>
            <a:br>
              <a:rPr lang="ru-RU" sz="1600" b="1">
                <a:latin typeface="Verdana" pitchFamily="34" charset="0"/>
              </a:rPr>
            </a:br>
            <a:r>
              <a:rPr lang="ru-RU" sz="1600" b="1">
                <a:latin typeface="Verdana" pitchFamily="34" charset="0"/>
              </a:rPr>
              <a:t>По материалам архива издана книга Прикосновение к истокам».</a:t>
            </a:r>
            <a:br>
              <a:rPr lang="ru-RU" sz="1600" b="1">
                <a:latin typeface="Verdana" pitchFamily="34" charset="0"/>
              </a:rPr>
            </a:br>
            <a:r>
              <a:rPr lang="ru-RU" sz="1600" b="1">
                <a:latin typeface="Verdana" pitchFamily="34" charset="0"/>
              </a:rPr>
              <a:t>Балашова А.Д. (учитель-пенсионер) по материалам архива и воспоминаниям написала «историю своей малой родины».</a:t>
            </a:r>
            <a:br>
              <a:rPr lang="ru-RU" sz="1600" b="1">
                <a:latin typeface="Verdana" pitchFamily="34" charset="0"/>
              </a:rPr>
            </a:br>
            <a:r>
              <a:rPr lang="ru-RU" sz="1600" b="1">
                <a:latin typeface="Verdana" pitchFamily="34" charset="0"/>
              </a:rPr>
              <a:t>Воробьева Л.И. (учитель-пенсионер) использовала документы архива для написания книги об учителях-фронтовиках и старейших учителях района «Время выбрало их».</a:t>
            </a:r>
          </a:p>
        </p:txBody>
      </p:sp>
      <p:pic>
        <p:nvPicPr>
          <p:cNvPr id="1146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89096">
            <a:off x="5181600" y="3581400"/>
            <a:ext cx="2209800" cy="2976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4692" name="Picture 4" descr="00002-scan_2015-01-14_07-11-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57600"/>
            <a:ext cx="22860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693" name="Picture 5" descr="00003-scan_2015-01-14_07-11-3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3276600"/>
            <a:ext cx="17526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69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13567">
            <a:off x="1219200" y="3657600"/>
            <a:ext cx="1563688" cy="2678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4695" name="Picture 7" descr="00005-scan_2015-01-14_07-11-5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16199">
            <a:off x="2427288" y="3881438"/>
            <a:ext cx="1447800" cy="2671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696" name="Picture 8" descr="00006-scan_2015-01-14_07-12-0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16015">
            <a:off x="7391400" y="4495800"/>
            <a:ext cx="12954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697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3657600"/>
            <a:ext cx="1600200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/>
              <a:t/>
            </a:r>
            <a:br>
              <a:rPr lang="ru-RU" sz="2800"/>
            </a:br>
            <a:r>
              <a:rPr lang="ru-RU" sz="2800"/>
              <a:t> </a:t>
            </a:r>
            <a:r>
              <a:rPr lang="ru-RU" sz="2400" b="1">
                <a:solidFill>
                  <a:srgbClr val="FF0000"/>
                </a:solidFill>
                <a:latin typeface="Verdana" pitchFamily="34" charset="0"/>
              </a:rPr>
              <a:t>Пропаганда архивных документов</a:t>
            </a:r>
            <a:r>
              <a:rPr lang="ru-RU" sz="2800"/>
              <a:t> </a:t>
            </a:r>
            <a:br>
              <a:rPr lang="ru-RU" sz="2800"/>
            </a:br>
            <a:r>
              <a:rPr lang="ru-RU" sz="2000">
                <a:latin typeface="Verdana" pitchFamily="34" charset="0"/>
              </a:rPr>
              <a:t>Проведено 2 урока для школьников Северного района, посвященных 100-летию Столыпинской реформы и 68-летию Победы советского народа в Великой Отечественной войне.</a:t>
            </a:r>
            <a:r>
              <a:rPr lang="ru-RU" sz="4000"/>
              <a:t> </a:t>
            </a:r>
          </a:p>
        </p:txBody>
      </p:sp>
      <p:pic>
        <p:nvPicPr>
          <p:cNvPr id="68612" name="Picture 4"/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2057400"/>
            <a:ext cx="3886200" cy="4495800"/>
          </a:xfrm>
          <a:noFill/>
          <a:ln/>
        </p:spPr>
      </p:pic>
      <p:pic>
        <p:nvPicPr>
          <p:cNvPr id="6861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438400"/>
            <a:ext cx="4267200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861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191000"/>
            <a:ext cx="2971800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>
                <a:latin typeface="Verdana" pitchFamily="34" charset="0"/>
              </a:rPr>
              <a:t/>
            </a:r>
            <a:br>
              <a:rPr lang="ru-RU" sz="2400">
                <a:latin typeface="Verdana" pitchFamily="34" charset="0"/>
              </a:rPr>
            </a:br>
            <a:r>
              <a:rPr lang="ru-RU" sz="2400">
                <a:latin typeface="Verdana" pitchFamily="34" charset="0"/>
              </a:rPr>
              <a:t>Информация о проведенных мероприятиях освящается на сайте государственного архива Новосибирской области и сайте администрации Северного района, на странице отдела архивной службы.</a:t>
            </a:r>
          </a:p>
        </p:txBody>
      </p:sp>
      <p:pic>
        <p:nvPicPr>
          <p:cNvPr id="1095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514600"/>
            <a:ext cx="4343400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9574" name="Picture 6"/>
          <p:cNvPicPr>
            <a:picLocks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2133600"/>
            <a:ext cx="3886200" cy="43434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/>
              <a:t/>
            </a:r>
            <a:br>
              <a:rPr lang="ru-RU" sz="4000"/>
            </a:br>
            <a:r>
              <a:rPr lang="ru-RU" sz="4000"/>
              <a:t/>
            </a:r>
            <a:br>
              <a:rPr lang="ru-RU" sz="4000"/>
            </a:br>
            <a:r>
              <a:rPr lang="ru-RU" sz="4000"/>
              <a:t>Приняли участие в краеведческих чтениях:</a:t>
            </a:r>
            <a:br>
              <a:rPr lang="ru-RU" sz="4000"/>
            </a:br>
            <a:r>
              <a:rPr lang="ru-RU" sz="4000"/>
              <a:t> </a:t>
            </a:r>
            <a:r>
              <a:rPr lang="ru-RU" sz="1800">
                <a:latin typeface="Verdana" pitchFamily="34" charset="0"/>
              </a:rPr>
              <a:t>«Северный район из прошлого в настоящее», посвященном 80-летию Северного района и краеведческих чтениях посвященных районному мероприятию «Мои замечательные земляки».</a:t>
            </a:r>
            <a:r>
              <a:rPr lang="ru-RU" sz="4000"/>
              <a:t>   </a:t>
            </a:r>
          </a:p>
        </p:txBody>
      </p:sp>
      <p:pic>
        <p:nvPicPr>
          <p:cNvPr id="95238" name="Picture 6" descr="20140816_1203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971800"/>
            <a:ext cx="365760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240" name="Picture 8" descr="DSC0229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048000"/>
            <a:ext cx="4114800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3505200"/>
            <a:ext cx="2819400" cy="1295400"/>
          </a:xfrm>
        </p:spPr>
        <p:txBody>
          <a:bodyPr/>
          <a:lstStyle/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ru-RU" sz="1800" i="1">
                <a:latin typeface="Arial" charset="0"/>
              </a:rPr>
              <a:t>Юрченко Наталья Николаевна , начальник отдела</a:t>
            </a:r>
          </a:p>
        </p:txBody>
      </p:sp>
      <p:sp>
        <p:nvSpPr>
          <p:cNvPr id="105476" name="Rectangle 4"/>
          <p:cNvSpPr>
            <a:spLocks noChangeArrowheads="1"/>
          </p:cNvSpPr>
          <p:nvPr/>
        </p:nvSpPr>
        <p:spPr bwMode="auto">
          <a:xfrm>
            <a:off x="6019800" y="4887913"/>
            <a:ext cx="274320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i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Войнова Лидия Михайловна, </a:t>
            </a:r>
          </a:p>
          <a:p>
            <a:r>
              <a:rPr lang="ru-RU" i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специалист 2 разряда</a:t>
            </a:r>
          </a:p>
        </p:txBody>
      </p:sp>
      <p:sp>
        <p:nvSpPr>
          <p:cNvPr id="105477" name="Rectangle 5"/>
          <p:cNvSpPr>
            <a:spLocks noChangeArrowheads="1"/>
          </p:cNvSpPr>
          <p:nvPr/>
        </p:nvSpPr>
        <p:spPr bwMode="auto">
          <a:xfrm rot="10800000" flipV="1">
            <a:off x="3429000" y="4267200"/>
            <a:ext cx="2132013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i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Сандзюк Галина Ивановна, специалист 1 разряда</a:t>
            </a:r>
          </a:p>
        </p:txBody>
      </p:sp>
      <p:sp>
        <p:nvSpPr>
          <p:cNvPr id="105478" name="Rectangle 6"/>
          <p:cNvSpPr>
            <a:spLocks noChangeArrowheads="1"/>
          </p:cNvSpPr>
          <p:nvPr/>
        </p:nvSpPr>
        <p:spPr bwMode="auto">
          <a:xfrm rot="10800000" flipV="1">
            <a:off x="303213" y="6186488"/>
            <a:ext cx="8458200" cy="64135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Часы работы: с 9-00 до 17-00, перерыв с 13-00 до 14-00 ч. </a:t>
            </a:r>
          </a:p>
          <a:p>
            <a:r>
              <a:rPr lang="ru-RU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Прием граждан: ежедневно с 9-00 до 17-00 </a:t>
            </a:r>
          </a:p>
        </p:txBody>
      </p:sp>
      <p:pic>
        <p:nvPicPr>
          <p:cNvPr id="105480" name="Picture 8" descr="IMG_092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066800"/>
            <a:ext cx="297180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81" name="Picture 9" descr="IMG_093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4800"/>
            <a:ext cx="289560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82" name="Picture 10" descr="IMG_092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752600"/>
            <a:ext cx="274320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/>
          <a:lstStyle/>
          <a:p>
            <a:r>
              <a:rPr lang="ru-RU" sz="3200"/>
              <a:t>Выставка посвященная Дню органов местного самоуправления</a:t>
            </a:r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6260" name="Picture 4" descr="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447800"/>
            <a:ext cx="8763000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686800" cy="990600"/>
          </a:xfrm>
        </p:spPr>
        <p:txBody>
          <a:bodyPr/>
          <a:lstStyle/>
          <a:p>
            <a:r>
              <a:rPr lang="ru-RU" sz="4000"/>
              <a:t> </a:t>
            </a:r>
            <a:br>
              <a:rPr lang="ru-RU" sz="4000"/>
            </a:br>
            <a:r>
              <a:rPr lang="ru-RU" sz="2400">
                <a:latin typeface="Times New Roman" pitchFamily="18" charset="0"/>
              </a:rPr>
              <a:t>Регулярное проведение выставок, оформление информационных витрин ведет к вовлечению широких масс населения к соприкосновению с историей родного края.</a:t>
            </a:r>
            <a:r>
              <a:rPr lang="ru-RU" sz="4000"/>
              <a:t> </a:t>
            </a:r>
          </a:p>
        </p:txBody>
      </p:sp>
      <p:pic>
        <p:nvPicPr>
          <p:cNvPr id="41989" name="Picture 5"/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86600" y="4114800"/>
            <a:ext cx="2057400" cy="2743200"/>
          </a:xfrm>
          <a:noFill/>
          <a:ln/>
        </p:spPr>
      </p:pic>
      <p:pic>
        <p:nvPicPr>
          <p:cNvPr id="4199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4100" y="1600200"/>
            <a:ext cx="30099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99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600200"/>
            <a:ext cx="35814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99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57600"/>
            <a:ext cx="3886200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993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581400"/>
            <a:ext cx="2895600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994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0"/>
            <a:ext cx="2819400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>
                <a:latin typeface="Times New Roman" pitchFamily="18" charset="0"/>
              </a:rPr>
              <a:t>Отдел архивной службы за три года подготовил 11 статей, которые были опубликованы в газете  «Северная газета»</a:t>
            </a:r>
          </a:p>
        </p:txBody>
      </p:sp>
      <p:pic>
        <p:nvPicPr>
          <p:cNvPr id="614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905000"/>
            <a:ext cx="32004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4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82336">
            <a:off x="711200" y="2209800"/>
            <a:ext cx="272415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4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03712">
            <a:off x="6096000" y="2286000"/>
            <a:ext cx="2459038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/>
              <a:t/>
            </a:r>
            <a:br>
              <a:rPr lang="ru-RU" sz="2800"/>
            </a:br>
            <a:r>
              <a:rPr lang="ru-RU" sz="2800"/>
              <a:t/>
            </a:r>
            <a:br>
              <a:rPr lang="ru-RU" sz="2800"/>
            </a:br>
            <a:r>
              <a:rPr lang="ru-RU" sz="2800"/>
              <a:t>Все мероприятия  ведомственной целевой программы «Развитие информационных систем хранения в архивной отрасли Северного района на 2011-2013 годы выполнены в полном объеме</a:t>
            </a:r>
            <a:r>
              <a:rPr lang="ru-RU" sz="4000"/>
              <a:t> </a:t>
            </a:r>
          </a:p>
        </p:txBody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438400"/>
            <a:ext cx="8229600" cy="3276600"/>
          </a:xfrm>
          <a:solidFill>
            <a:schemeClr val="accent1"/>
          </a:solidFill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ru-RU" sz="2000" b="1">
                <a:latin typeface="Times New Roman" pitchFamily="18" charset="0"/>
              </a:rPr>
              <a:t>-    </a:t>
            </a:r>
            <a:r>
              <a:rPr lang="ru-RU" sz="20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произведено подключение к высокоскоростному интернету 4 компьютеров;</a:t>
            </a:r>
          </a:p>
          <a:p>
            <a:pPr>
              <a:buFontTx/>
              <a:buChar char="-"/>
            </a:pPr>
            <a:r>
              <a:rPr lang="ru-RU" sz="20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приобретен специализированный компьютер для хранения созданных баз данных;</a:t>
            </a:r>
          </a:p>
          <a:p>
            <a:pPr>
              <a:buFontTx/>
              <a:buChar char="-"/>
            </a:pPr>
            <a:r>
              <a:rPr lang="ru-RU" sz="20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отдел оснащен охранно-пожарной сигнализацией;</a:t>
            </a:r>
          </a:p>
          <a:p>
            <a:pPr>
              <a:buFontTx/>
              <a:buChar char="-"/>
            </a:pPr>
            <a:r>
              <a:rPr lang="ru-RU" sz="20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приобретены  металлические шкафы  и первичные средства для хранения архивных документов;</a:t>
            </a:r>
          </a:p>
          <a:p>
            <a:pPr>
              <a:buFontTx/>
              <a:buChar char="-"/>
            </a:pPr>
            <a:r>
              <a:rPr lang="ru-RU" sz="20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металлические шкафы для хранения картотеки и офисная мебель для специалистов</a:t>
            </a:r>
            <a:r>
              <a:rPr lang="ru-RU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.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9" name="Picture 5"/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" y="304800"/>
            <a:ext cx="8991600" cy="6400800"/>
          </a:xfrm>
          <a:noFill/>
          <a:ln/>
        </p:spPr>
      </p:pic>
      <p:sp>
        <p:nvSpPr>
          <p:cNvPr id="103432" name="Rectangle 8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ru-RU" b="1">
                <a:solidFill>
                  <a:srgbClr val="FF0000"/>
                </a:solidFill>
              </a:rPr>
              <a:t>Спасибо за внимание</a:t>
            </a:r>
          </a:p>
        </p:txBody>
      </p:sp>
      <p:pic>
        <p:nvPicPr>
          <p:cNvPr id="103436" name="Picture 12" descr="IMG_093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143000"/>
            <a:ext cx="44958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438" name="AutoShape 14"/>
          <p:cNvSpPr>
            <a:spLocks noChangeArrowheads="1"/>
          </p:cNvSpPr>
          <p:nvPr/>
        </p:nvSpPr>
        <p:spPr bwMode="auto">
          <a:xfrm>
            <a:off x="4267200" y="5181600"/>
            <a:ext cx="4495800" cy="1447800"/>
          </a:xfrm>
          <a:prstGeom prst="horizontalScroll">
            <a:avLst>
              <a:gd name="adj" fmla="val 19519"/>
            </a:avLst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sz="16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С уважением отдел архивной службы </a:t>
            </a:r>
          </a:p>
          <a:p>
            <a:pPr algn="ctr"/>
            <a:r>
              <a:rPr lang="ru-RU" sz="16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администрации Северного района </a:t>
            </a:r>
          </a:p>
          <a:p>
            <a:pPr algn="ctr"/>
            <a:r>
              <a:rPr lang="ru-RU" sz="16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Новосибирской области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>
                <a:latin typeface="Verdana" pitchFamily="34" charset="0"/>
              </a:rPr>
              <a:t>Датой образования архива в Северном районе следует считать 1935 год. На заседании Президиума Северного РИК от 24.08.1935 № 37/39 был заслушан вопрос о состоянии архивного дела в районе, назначен ответственный за архивное дело в районе.</a:t>
            </a:r>
            <a:r>
              <a:rPr lang="ru-RU" sz="2000">
                <a:latin typeface="Verdana" pitchFamily="34" charset="0"/>
              </a:rPr>
              <a:t> </a:t>
            </a:r>
            <a:r>
              <a:rPr lang="ru-RU" sz="4000"/>
              <a:t> </a:t>
            </a:r>
          </a:p>
        </p:txBody>
      </p:sp>
      <p:pic>
        <p:nvPicPr>
          <p:cNvPr id="94213" name="Picture 5"/>
          <p:cNvPicPr>
            <a:picLocks noChangeAspect="1" noChangeArrowheads="1"/>
          </p:cNvPicPr>
          <p:nvPr>
            <p:ph type="body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57800" y="1524000"/>
            <a:ext cx="3429000" cy="4225925"/>
          </a:xfrm>
          <a:noFill/>
          <a:ln/>
        </p:spPr>
      </p:pic>
      <p:pic>
        <p:nvPicPr>
          <p:cNvPr id="94215" name="Picture 7" descr="00001-scan_2015-01-13_11-07-59вправо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9435">
            <a:off x="2895600" y="1752600"/>
            <a:ext cx="22860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216" name="Rectangle 8"/>
          <p:cNvSpPr>
            <a:spLocks noChangeArrowheads="1"/>
          </p:cNvSpPr>
          <p:nvPr/>
        </p:nvSpPr>
        <p:spPr bwMode="auto">
          <a:xfrm>
            <a:off x="2895600" y="5181600"/>
            <a:ext cx="2286000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i="1">
                <a:effectLst>
                  <a:outerShdw blurRad="38100" dist="38100" dir="2700000" algn="tl">
                    <a:srgbClr val="000000"/>
                  </a:outerShdw>
                </a:effectLst>
              </a:rPr>
              <a:t>Решение заседания Президиума</a:t>
            </a:r>
          </a:p>
          <a:p>
            <a:r>
              <a:rPr lang="ru-RU" i="1">
                <a:effectLst>
                  <a:outerShdw blurRad="38100" dist="38100" dir="2700000" algn="tl">
                    <a:srgbClr val="000000"/>
                  </a:outerShdw>
                </a:effectLst>
              </a:rPr>
              <a:t> Северного РИК №37/39 от 24.08.1935 г.</a:t>
            </a:r>
          </a:p>
        </p:txBody>
      </p:sp>
      <p:sp>
        <p:nvSpPr>
          <p:cNvPr id="94217" name="Rectangle 9"/>
          <p:cNvSpPr>
            <a:spLocks noChangeArrowheads="1"/>
          </p:cNvSpPr>
          <p:nvPr/>
        </p:nvSpPr>
        <p:spPr bwMode="auto">
          <a:xfrm rot="10800000" flipV="1">
            <a:off x="5257800" y="5713413"/>
            <a:ext cx="3654425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i="1">
                <a:effectLst>
                  <a:outerShdw blurRad="38100" dist="38100" dir="2700000" algn="tl">
                    <a:srgbClr val="000000"/>
                  </a:outerShdw>
                </a:effectLst>
              </a:rPr>
              <a:t>До 1989 года архив располагался в здании Дома Советов</a:t>
            </a:r>
          </a:p>
        </p:txBody>
      </p:sp>
      <p:pic>
        <p:nvPicPr>
          <p:cNvPr id="94218" name="Picture 10" descr="2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0"/>
            <a:ext cx="25908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>
                <a:latin typeface="Verdana" pitchFamily="34" charset="0"/>
              </a:rPr>
              <a:t>Руководители райгосархива с 1935 года:</a:t>
            </a:r>
          </a:p>
        </p:txBody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534400" cy="4530725"/>
          </a:xfrm>
        </p:spPr>
        <p:txBody>
          <a:bodyPr/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1600" i="1"/>
              <a:t> </a:t>
            </a:r>
            <a:r>
              <a:rPr lang="ru-RU" sz="1600" b="1" i="1">
                <a:latin typeface="Arial" charset="0"/>
              </a:rPr>
              <a:t>С 1935 года  становления архивного дела в районе начинал тов. Шахов (не освобожденный работник).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ru-RU" sz="1600" b="1" i="1">
              <a:latin typeface="Arial" charset="0"/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1600" b="1" i="1">
                <a:latin typeface="Arial" charset="0"/>
              </a:rPr>
              <a:t>В 1954 году заведующим райгосархивом  утверждена Никитина Д.Т.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ru-RU" sz="1600" b="1" i="1">
              <a:latin typeface="Arial" charset="0"/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1600" b="1" i="1">
                <a:latin typeface="Arial" charset="0"/>
              </a:rPr>
              <a:t>С 1956 г. по апрель 1958 г. Струкова А.И.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ru-RU" sz="1600" b="1" i="1">
              <a:latin typeface="Arial" charset="0"/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1600" b="1" i="1">
                <a:latin typeface="Arial" charset="0"/>
              </a:rPr>
              <a:t>С апреля по ноябрь 1958 г. – Витих А.П.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ru-RU" sz="1600" b="1" i="1">
              <a:latin typeface="Arial" charset="0"/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1600" b="1" i="1">
                <a:latin typeface="Arial" charset="0"/>
              </a:rPr>
              <a:t>С ноября 1958 г. до конца 1962 г. – Резникова Р.П.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ru-RU" sz="1600" b="1" i="1">
              <a:latin typeface="Arial" charset="0"/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1600" b="1" i="1">
                <a:latin typeface="Arial" charset="0"/>
              </a:rPr>
              <a:t>С 23.01.1965 г. – Лебедева Н.П.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ru-RU" sz="1600" b="1" i="1">
              <a:latin typeface="Arial" charset="0"/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1600" b="1" i="1">
                <a:latin typeface="Arial" charset="0"/>
              </a:rPr>
              <a:t>С марта 1971 г. по февраль 1973 г. – Антипенкина Н.И.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ru-RU" sz="1600" b="1" i="1">
              <a:latin typeface="Arial" charset="0"/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1600" b="1" i="1">
                <a:latin typeface="Arial" charset="0"/>
              </a:rPr>
              <a:t>С февраля 1973 г. по июнь 1974 г. – Ходинская Х.П.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ru-RU" sz="1600" b="1" i="1">
              <a:latin typeface="Arial" charset="0"/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1600" b="1" i="1">
                <a:latin typeface="Arial" charset="0"/>
              </a:rPr>
              <a:t>С 18.06.1974 до конца 2012 г – Гламаздина Г.Ф.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/>
              <a:t>Руководитель, проработавший более 37 лет и внесшая личный вклад в развитие архивного дела Северного района</a:t>
            </a:r>
          </a:p>
        </p:txBody>
      </p:sp>
      <p:pic>
        <p:nvPicPr>
          <p:cNvPr id="10445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676400"/>
            <a:ext cx="4648200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4453" name="AutoShape 5"/>
          <p:cNvSpPr>
            <a:spLocks noChangeArrowheads="1"/>
          </p:cNvSpPr>
          <p:nvPr/>
        </p:nvSpPr>
        <p:spPr bwMode="auto">
          <a:xfrm>
            <a:off x="1066800" y="5486400"/>
            <a:ext cx="6172200" cy="1371600"/>
          </a:xfrm>
          <a:prstGeom prst="horizontalScroll">
            <a:avLst>
              <a:gd name="adj" fmla="val 125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Гламаздина Г.Ф., начальник отдела </a:t>
            </a:r>
          </a:p>
          <a:p>
            <a:pPr algn="ctr"/>
            <a:r>
              <a:rPr lang="ru-RU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С 1974 по 2012 годы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b="1" i="1">
                <a:latin typeface="Verdana" pitchFamily="34" charset="0"/>
              </a:rPr>
              <a:t/>
            </a:r>
            <a:br>
              <a:rPr lang="ru-RU" sz="1800" b="1" i="1">
                <a:latin typeface="Verdana" pitchFamily="34" charset="0"/>
              </a:rPr>
            </a:br>
            <a:r>
              <a:rPr lang="ru-RU" sz="1800" b="1" i="1">
                <a:latin typeface="Verdana" pitchFamily="34" charset="0"/>
              </a:rPr>
              <a:t/>
            </a:r>
            <a:br>
              <a:rPr lang="ru-RU" sz="1800" b="1" i="1">
                <a:latin typeface="Verdana" pitchFamily="34" charset="0"/>
              </a:rPr>
            </a:br>
            <a:r>
              <a:rPr lang="ru-RU" sz="1800" b="1" i="1">
                <a:latin typeface="Verdana" pitchFamily="34" charset="0"/>
              </a:rPr>
              <a:t/>
            </a:r>
            <a:br>
              <a:rPr lang="ru-RU" sz="1800" b="1" i="1">
                <a:latin typeface="Verdana" pitchFamily="34" charset="0"/>
              </a:rPr>
            </a:br>
            <a:r>
              <a:rPr lang="ru-RU" sz="1800" b="1" i="1">
                <a:latin typeface="Verdana" pitchFamily="34" charset="0"/>
              </a:rPr>
              <a:t/>
            </a:r>
            <a:br>
              <a:rPr lang="ru-RU" sz="1800" b="1" i="1">
                <a:latin typeface="Verdana" pitchFamily="34" charset="0"/>
              </a:rPr>
            </a:br>
            <a:r>
              <a:rPr lang="ru-RU" sz="1800" b="1" i="1">
                <a:latin typeface="Verdana" pitchFamily="34" charset="0"/>
              </a:rPr>
              <a:t/>
            </a:r>
            <a:br>
              <a:rPr lang="ru-RU" sz="1800" b="1" i="1">
                <a:latin typeface="Verdana" pitchFamily="34" charset="0"/>
              </a:rPr>
            </a:br>
            <a:r>
              <a:rPr lang="ru-RU" sz="1800" b="1" i="1">
                <a:latin typeface="Verdana" pitchFamily="34" charset="0"/>
              </a:rPr>
              <a:t/>
            </a:r>
            <a:br>
              <a:rPr lang="ru-RU" sz="1800" b="1" i="1">
                <a:latin typeface="Verdana" pitchFamily="34" charset="0"/>
              </a:rPr>
            </a:br>
            <a:r>
              <a:rPr lang="ru-RU" sz="1800" b="1" i="1">
                <a:latin typeface="Verdana" pitchFamily="34" charset="0"/>
              </a:rPr>
              <a:t/>
            </a:r>
            <a:br>
              <a:rPr lang="ru-RU" sz="1800" b="1" i="1">
                <a:latin typeface="Verdana" pitchFamily="34" charset="0"/>
              </a:rPr>
            </a:br>
            <a:r>
              <a:rPr lang="ru-RU" sz="1800" b="1" i="1">
                <a:latin typeface="Verdana" pitchFamily="34" charset="0"/>
              </a:rPr>
              <a:t/>
            </a:r>
            <a:br>
              <a:rPr lang="ru-RU" sz="1800" b="1" i="1">
                <a:latin typeface="Verdana" pitchFamily="34" charset="0"/>
              </a:rPr>
            </a:br>
            <a:r>
              <a:rPr lang="ru-RU" sz="1800" b="1" i="1">
                <a:latin typeface="Verdana" pitchFamily="34" charset="0"/>
              </a:rPr>
              <a:t/>
            </a:r>
            <a:br>
              <a:rPr lang="ru-RU" sz="1800" b="1" i="1">
                <a:latin typeface="Verdana" pitchFamily="34" charset="0"/>
              </a:rPr>
            </a:br>
            <a:r>
              <a:rPr lang="ru-RU" sz="1800" b="1" i="1">
                <a:latin typeface="Verdana" pitchFamily="34" charset="0"/>
              </a:rPr>
              <a:t/>
            </a:r>
            <a:br>
              <a:rPr lang="ru-RU" sz="1800" b="1" i="1">
                <a:latin typeface="Verdana" pitchFamily="34" charset="0"/>
              </a:rPr>
            </a:br>
            <a:r>
              <a:rPr lang="ru-RU" sz="1800" b="1" i="1">
                <a:latin typeface="Verdana" pitchFamily="34" charset="0"/>
              </a:rPr>
              <a:t/>
            </a:r>
            <a:br>
              <a:rPr lang="ru-RU" sz="1800" b="1" i="1">
                <a:latin typeface="Verdana" pitchFamily="34" charset="0"/>
              </a:rPr>
            </a:br>
            <a:r>
              <a:rPr lang="ru-RU" sz="1800" b="1" i="1">
                <a:latin typeface="Verdana" pitchFamily="34" charset="0"/>
              </a:rPr>
              <a:t/>
            </a:r>
            <a:br>
              <a:rPr lang="ru-RU" sz="1800" b="1" i="1">
                <a:latin typeface="Verdana" pitchFamily="34" charset="0"/>
              </a:rPr>
            </a:br>
            <a:r>
              <a:rPr lang="ru-RU" sz="1800" b="1" i="1">
                <a:latin typeface="Verdana" pitchFamily="34" charset="0"/>
              </a:rPr>
              <a:t/>
            </a:r>
            <a:br>
              <a:rPr lang="ru-RU" sz="1800" b="1" i="1">
                <a:latin typeface="Verdana" pitchFamily="34" charset="0"/>
              </a:rPr>
            </a:br>
            <a:r>
              <a:rPr lang="ru-RU" sz="1800" b="1" i="1">
                <a:latin typeface="Verdana" pitchFamily="34" charset="0"/>
              </a:rPr>
              <a:t/>
            </a:r>
            <a:br>
              <a:rPr lang="ru-RU" sz="1800" b="1" i="1">
                <a:latin typeface="Verdana" pitchFamily="34" charset="0"/>
              </a:rPr>
            </a:br>
            <a:r>
              <a:rPr lang="ru-RU" sz="1800" b="1" i="1">
                <a:latin typeface="Verdana" pitchFamily="34" charset="0"/>
              </a:rPr>
              <a:t/>
            </a:r>
            <a:br>
              <a:rPr lang="ru-RU" sz="1800" b="1" i="1">
                <a:latin typeface="Verdana" pitchFamily="34" charset="0"/>
              </a:rPr>
            </a:br>
            <a:r>
              <a:rPr lang="ru-RU" sz="1800" b="1" i="1">
                <a:latin typeface="Verdana" pitchFamily="34" charset="0"/>
              </a:rPr>
              <a:t/>
            </a:r>
            <a:br>
              <a:rPr lang="ru-RU" sz="1800" b="1" i="1">
                <a:latin typeface="Verdana" pitchFamily="34" charset="0"/>
              </a:rPr>
            </a:br>
            <a:r>
              <a:rPr lang="ru-RU" sz="1800" b="1" i="1">
                <a:latin typeface="Verdana" pitchFamily="34" charset="0"/>
              </a:rPr>
              <a:t/>
            </a:r>
            <a:br>
              <a:rPr lang="ru-RU" sz="1800" b="1" i="1">
                <a:latin typeface="Verdana" pitchFamily="34" charset="0"/>
              </a:rPr>
            </a:br>
            <a:r>
              <a:rPr lang="ru-RU" sz="1800" b="1" i="1">
                <a:latin typeface="Verdana" pitchFamily="34" charset="0"/>
              </a:rPr>
              <a:t/>
            </a:r>
            <a:br>
              <a:rPr lang="ru-RU" sz="1800" b="1" i="1">
                <a:latin typeface="Verdana" pitchFamily="34" charset="0"/>
              </a:rPr>
            </a:br>
            <a:r>
              <a:rPr lang="ru-RU" sz="1800" b="1" i="1">
                <a:latin typeface="Verdana" pitchFamily="34" charset="0"/>
              </a:rPr>
              <a:t/>
            </a:r>
            <a:br>
              <a:rPr lang="ru-RU" sz="1800" b="1" i="1">
                <a:latin typeface="Verdana" pitchFamily="34" charset="0"/>
              </a:rPr>
            </a:br>
            <a:r>
              <a:rPr lang="ru-RU" sz="1800" b="1" i="1">
                <a:latin typeface="Verdana" pitchFamily="34" charset="0"/>
              </a:rPr>
              <a:t/>
            </a:r>
            <a:br>
              <a:rPr lang="ru-RU" sz="1800" b="1" i="1">
                <a:latin typeface="Verdana" pitchFamily="34" charset="0"/>
              </a:rPr>
            </a:br>
            <a:r>
              <a:rPr lang="ru-RU" sz="1800" b="1" i="1">
                <a:latin typeface="Verdana" pitchFamily="34" charset="0"/>
              </a:rPr>
              <a:t/>
            </a:r>
            <a:br>
              <a:rPr lang="ru-RU" sz="1800" b="1" i="1">
                <a:latin typeface="Verdana" pitchFamily="34" charset="0"/>
              </a:rPr>
            </a:br>
            <a:r>
              <a:rPr lang="ru-RU" sz="1800" b="1" i="1">
                <a:latin typeface="Verdana" pitchFamily="34" charset="0"/>
              </a:rPr>
              <a:t>       </a:t>
            </a:r>
            <a:r>
              <a:rPr lang="ru-RU" sz="2400" b="1" i="1">
                <a:solidFill>
                  <a:srgbClr val="FF0000"/>
                </a:solidFill>
                <a:latin typeface="Verdana" pitchFamily="34" charset="0"/>
              </a:rPr>
              <a:t>Наиболее ранние документы</a:t>
            </a:r>
            <a:r>
              <a:rPr lang="ru-RU" sz="2400" b="1" i="1">
                <a:latin typeface="Verdana" pitchFamily="34" charset="0"/>
              </a:rPr>
              <a:t/>
            </a:r>
            <a:br>
              <a:rPr lang="ru-RU" sz="2400" b="1" i="1">
                <a:latin typeface="Verdana" pitchFamily="34" charset="0"/>
              </a:rPr>
            </a:br>
            <a:r>
              <a:rPr lang="ru-RU" sz="2400" b="1" i="1">
                <a:latin typeface="Verdana" pitchFamily="34" charset="0"/>
              </a:rPr>
              <a:t>П</a:t>
            </a:r>
            <a:r>
              <a:rPr lang="ru-RU" sz="1800" b="1" i="1">
                <a:latin typeface="Verdana" pitchFamily="34" charset="0"/>
              </a:rPr>
              <a:t>охозяйственные книги сельских Советов,  датированные 1928 годом. </a:t>
            </a:r>
            <a:br>
              <a:rPr lang="ru-RU" sz="1800" b="1" i="1">
                <a:latin typeface="Verdana" pitchFamily="34" charset="0"/>
              </a:rPr>
            </a:br>
            <a:r>
              <a:rPr lang="ru-RU" sz="1800" b="1" i="1">
                <a:latin typeface="Verdana" pitchFamily="34" charset="0"/>
              </a:rPr>
              <a:t>      Протоколы пленумов президиума РИК, заседаний исполкомов, списки кулацких хозяйств, документы по лишению избирательных прав ( с 1930 года).</a:t>
            </a:r>
            <a:br>
              <a:rPr lang="ru-RU" sz="1800" b="1" i="1">
                <a:latin typeface="Verdana" pitchFamily="34" charset="0"/>
              </a:rPr>
            </a:br>
            <a:r>
              <a:rPr lang="ru-RU" sz="1800" b="1" i="1">
                <a:latin typeface="Verdana" pitchFamily="34" charset="0"/>
              </a:rPr>
              <a:t/>
            </a:r>
            <a:br>
              <a:rPr lang="ru-RU" sz="1800" b="1" i="1">
                <a:latin typeface="Verdana" pitchFamily="34" charset="0"/>
              </a:rPr>
            </a:br>
            <a:r>
              <a:rPr lang="ru-RU" sz="1800" b="1" i="1">
                <a:latin typeface="Verdana" pitchFamily="34" charset="0"/>
              </a:rPr>
              <a:t>      Итоги годовых учетов скота в колхозах и у населения, сводки единовременного учета населения (с 1935 года).</a:t>
            </a:r>
            <a:br>
              <a:rPr lang="ru-RU" sz="1800" b="1" i="1">
                <a:latin typeface="Verdana" pitchFamily="34" charset="0"/>
              </a:rPr>
            </a:br>
            <a:r>
              <a:rPr lang="ru-RU" sz="1800" b="1" i="1">
                <a:latin typeface="Verdana" pitchFamily="34" charset="0"/>
              </a:rPr>
              <a:t>      Протоколы плановой комиссии (с 1932 г.) .</a:t>
            </a:r>
            <a:br>
              <a:rPr lang="ru-RU" sz="1800" b="1" i="1">
                <a:latin typeface="Verdana" pitchFamily="34" charset="0"/>
              </a:rPr>
            </a:br>
            <a:r>
              <a:rPr lang="ru-RU" sz="1800" b="1" i="1">
                <a:latin typeface="Verdana" pitchFamily="34" charset="0"/>
              </a:rPr>
              <a:t>Сведения об основных показателях экономического  и социального развития района (с 1940 года), о строительстве школы (1934-1937 г.г.).</a:t>
            </a:r>
            <a:br>
              <a:rPr lang="ru-RU" sz="1800" b="1" i="1">
                <a:latin typeface="Verdana" pitchFamily="34" charset="0"/>
              </a:rPr>
            </a:br>
            <a:r>
              <a:rPr lang="ru-RU" sz="1800" b="1" i="1">
                <a:latin typeface="Verdana" pitchFamily="34" charset="0"/>
              </a:rPr>
              <a:t/>
            </a:r>
            <a:br>
              <a:rPr lang="ru-RU" sz="1800" b="1" i="1">
                <a:latin typeface="Verdana" pitchFamily="34" charset="0"/>
              </a:rPr>
            </a:br>
            <a:r>
              <a:rPr lang="ru-RU" sz="1800" b="1" i="1">
                <a:latin typeface="Verdana" pitchFamily="34" charset="0"/>
              </a:rPr>
              <a:t> Документы по основной деятельности и по личному составу  Северная машинно-тракторная станция, которая  в районе была образована в начале 1936 г. и ликвидирована в 1958 г. Целью создания которой являлось оказание практической помощи колхозам района в заготоке кормов для животноводства, посева зерновых культур и уборке урожая.  </a:t>
            </a:r>
            <a:br>
              <a:rPr lang="ru-RU" sz="1800" b="1" i="1">
                <a:latin typeface="Verdana" pitchFamily="34" charset="0"/>
              </a:rPr>
            </a:br>
            <a:r>
              <a:rPr lang="ru-RU" sz="1800" b="1" i="1">
                <a:latin typeface="Verdana" pitchFamily="34" charset="0"/>
              </a:rPr>
              <a:t>Реестр следственных дел райвоенкомата  1934-1936 г.г. и др.</a:t>
            </a:r>
            <a:br>
              <a:rPr lang="ru-RU" sz="1800" b="1" i="1">
                <a:latin typeface="Verdana" pitchFamily="34" charset="0"/>
              </a:rPr>
            </a:br>
            <a:r>
              <a:rPr lang="ru-RU" sz="1800" b="1" i="1">
                <a:latin typeface="Verdana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90600"/>
          </a:xfrm>
        </p:spPr>
        <p:txBody>
          <a:bodyPr/>
          <a:lstStyle/>
          <a:p>
            <a:r>
              <a:rPr lang="ru-RU"/>
              <a:t>Учет и хранение</a:t>
            </a:r>
          </a:p>
        </p:txBody>
      </p:sp>
      <p:sp>
        <p:nvSpPr>
          <p:cNvPr id="80899" name="AutoShape 3"/>
          <p:cNvSpPr>
            <a:spLocks noChangeArrowheads="1"/>
          </p:cNvSpPr>
          <p:nvPr>
            <p:ph type="body" idx="1"/>
          </p:nvPr>
        </p:nvSpPr>
        <p:spPr>
          <a:xfrm>
            <a:off x="457200" y="990600"/>
            <a:ext cx="4191000" cy="5257800"/>
          </a:xfrm>
          <a:prstGeom prst="verticalScroll">
            <a:avLst>
              <a:gd name="adj" fmla="val 12500"/>
            </a:avLst>
          </a:prstGeom>
          <a:solidFill>
            <a:schemeClr val="accent1"/>
          </a:solidFill>
          <a:ln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ru-RU">
                <a:solidFill>
                  <a:schemeClr val="bg2"/>
                </a:solidFill>
              </a:rPr>
              <a:t>Количество фондов -102</a:t>
            </a:r>
          </a:p>
          <a:p>
            <a:pPr algn="ctr">
              <a:buFont typeface="Wingdings" pitchFamily="2" charset="2"/>
              <a:buNone/>
            </a:pPr>
            <a:r>
              <a:rPr lang="ru-RU">
                <a:solidFill>
                  <a:schemeClr val="bg2"/>
                </a:solidFill>
              </a:rPr>
              <a:t>Общее количество единиц хранения -21243</a:t>
            </a:r>
          </a:p>
        </p:txBody>
      </p:sp>
      <p:pic>
        <p:nvPicPr>
          <p:cNvPr id="80900" name="Picture 4" descr="IMG_136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143000"/>
            <a:ext cx="3657600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228600"/>
            <a:ext cx="4267200" cy="1066800"/>
          </a:xfrm>
        </p:spPr>
        <p:txBody>
          <a:bodyPr/>
          <a:lstStyle/>
          <a:p>
            <a:r>
              <a:rPr lang="ru-RU" sz="2800"/>
              <a:t>Количество фондов</a:t>
            </a:r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800600" y="457200"/>
            <a:ext cx="3962400" cy="838200"/>
          </a:xfrm>
        </p:spPr>
        <p:txBody>
          <a:bodyPr/>
          <a:lstStyle/>
          <a:p>
            <a:r>
              <a:rPr lang="ru-RU" sz="2800">
                <a:solidFill>
                  <a:schemeClr val="tx2"/>
                </a:solidFill>
                <a:latin typeface="Arial" charset="0"/>
              </a:rPr>
              <a:t>Единицы</a:t>
            </a:r>
            <a:r>
              <a:rPr lang="ru-RU" sz="2800">
                <a:solidFill>
                  <a:schemeClr val="tx2"/>
                </a:solidFill>
              </a:rPr>
              <a:t> хранения</a:t>
            </a:r>
          </a:p>
        </p:txBody>
      </p:sp>
      <p:graphicFrame>
        <p:nvGraphicFramePr>
          <p:cNvPr id="91140" name="Object 4"/>
          <p:cNvGraphicFramePr>
            <a:graphicFrameLocks noChangeAspect="1"/>
          </p:cNvGraphicFramePr>
          <p:nvPr/>
        </p:nvGraphicFramePr>
        <p:xfrm>
          <a:off x="157163" y="1376363"/>
          <a:ext cx="4926012" cy="407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142" name="Диаграмма" r:id="rId3" imgW="4914781" imgH="4067175" progId="MSGraph.Chart.8">
                  <p:embed followColorScheme="full"/>
                </p:oleObj>
              </mc:Choice>
              <mc:Fallback>
                <p:oleObj name="Диаграмма" r:id="rId3" imgW="4914781" imgH="4067175" progId="MSGraph.Chart.8">
                  <p:embed followColorScheme="full"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7163" y="1376363"/>
                        <a:ext cx="4926012" cy="4076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1141" name="Object 5"/>
          <p:cNvGraphicFramePr>
            <a:graphicFrameLocks noChangeAspect="1"/>
          </p:cNvGraphicFramePr>
          <p:nvPr/>
        </p:nvGraphicFramePr>
        <p:xfrm>
          <a:off x="4800600" y="1235075"/>
          <a:ext cx="4343400" cy="5013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143" name="Диаграмма" r:id="rId5" imgW="3486269" imgH="3743385" progId="MSGraph.Chart.8">
                  <p:embed followColorScheme="full"/>
                </p:oleObj>
              </mc:Choice>
              <mc:Fallback>
                <p:oleObj name="Диаграмма" r:id="rId5" imgW="3486269" imgH="3743385" progId="MSGraph.Chart.8">
                  <p:embed followColorScheme="full"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0600" y="1235075"/>
                        <a:ext cx="4343400" cy="5013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КОМПЛЕКТОВАНИЕ</a:t>
            </a:r>
          </a:p>
        </p:txBody>
      </p:sp>
      <p:pic>
        <p:nvPicPr>
          <p:cNvPr id="112643" name="Picture 3"/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2895600"/>
            <a:ext cx="8229600" cy="3352800"/>
          </a:xfrm>
        </p:spPr>
      </p:pic>
      <p:sp>
        <p:nvSpPr>
          <p:cNvPr id="112644" name="AutoShape 4"/>
          <p:cNvSpPr>
            <a:spLocks noChangeArrowheads="1"/>
          </p:cNvSpPr>
          <p:nvPr/>
        </p:nvSpPr>
        <p:spPr bwMode="auto">
          <a:xfrm>
            <a:off x="609600" y="1143000"/>
            <a:ext cx="8229600" cy="1752600"/>
          </a:xfrm>
          <a:prstGeom prst="horizontalScroll">
            <a:avLst>
              <a:gd name="adj" fmla="val 125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Отдел архивной службы комплектуется документами </a:t>
            </a:r>
          </a:p>
          <a:p>
            <a:pPr algn="ctr"/>
            <a:r>
              <a:rPr lang="ru-RU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64 организаций и предприятий Северного района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арелка">
  <a:themeElements>
    <a:clrScheme name="Тарелка 4">
      <a:dk1>
        <a:srgbClr val="666A5C"/>
      </a:dk1>
      <a:lt1>
        <a:srgbClr val="FFFFFF"/>
      </a:lt1>
      <a:dk2>
        <a:srgbClr val="757868"/>
      </a:dk2>
      <a:lt2>
        <a:srgbClr val="C4C3AA"/>
      </a:lt2>
      <a:accent1>
        <a:srgbClr val="9AC2C0"/>
      </a:accent1>
      <a:accent2>
        <a:srgbClr val="4D4F45"/>
      </a:accent2>
      <a:accent3>
        <a:srgbClr val="BDBEB9"/>
      </a:accent3>
      <a:accent4>
        <a:srgbClr val="DADADA"/>
      </a:accent4>
      <a:accent5>
        <a:srgbClr val="CADDDC"/>
      </a:accent5>
      <a:accent6>
        <a:srgbClr val="45473E"/>
      </a:accent6>
      <a:hlink>
        <a:srgbClr val="009999"/>
      </a:hlink>
      <a:folHlink>
        <a:srgbClr val="BFCB4F"/>
      </a:folHlink>
    </a:clrScheme>
    <a:fontScheme name="Тарелка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арелка 1">
        <a:dk1>
          <a:srgbClr val="660000"/>
        </a:dk1>
        <a:lt1>
          <a:srgbClr val="FFFFFF"/>
        </a:lt1>
        <a:dk2>
          <a:srgbClr val="A80000"/>
        </a:dk2>
        <a:lt2>
          <a:srgbClr val="FFFF99"/>
        </a:lt2>
        <a:accent1>
          <a:srgbClr val="FF6600"/>
        </a:accent1>
        <a:accent2>
          <a:srgbClr val="6A0000"/>
        </a:accent2>
        <a:accent3>
          <a:srgbClr val="D1AAAA"/>
        </a:accent3>
        <a:accent4>
          <a:srgbClr val="DADADA"/>
        </a:accent4>
        <a:accent5>
          <a:srgbClr val="FFB8AA"/>
        </a:accent5>
        <a:accent6>
          <a:srgbClr val="5F0000"/>
        </a:accent6>
        <a:hlink>
          <a:srgbClr val="FFCC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арелка 2">
        <a:dk1>
          <a:srgbClr val="6A4700"/>
        </a:dk1>
        <a:lt1>
          <a:srgbClr val="FFFFFF"/>
        </a:lt1>
        <a:dk2>
          <a:srgbClr val="522900"/>
        </a:dk2>
        <a:lt2>
          <a:srgbClr val="FFFF99"/>
        </a:lt2>
        <a:accent1>
          <a:srgbClr val="CC9900"/>
        </a:accent1>
        <a:accent2>
          <a:srgbClr val="9C7300"/>
        </a:accent2>
        <a:accent3>
          <a:srgbClr val="B3ACAA"/>
        </a:accent3>
        <a:accent4>
          <a:srgbClr val="DADADA"/>
        </a:accent4>
        <a:accent5>
          <a:srgbClr val="E2CAAA"/>
        </a:accent5>
        <a:accent6>
          <a:srgbClr val="8D6800"/>
        </a:accent6>
        <a:hlink>
          <a:srgbClr val="FF9900"/>
        </a:hlink>
        <a:folHlink>
          <a:srgbClr val="FFFF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арелка 3">
        <a:dk1>
          <a:srgbClr val="495630"/>
        </a:dk1>
        <a:lt1>
          <a:srgbClr val="FFFFCC"/>
        </a:lt1>
        <a:dk2>
          <a:srgbClr val="2D361C"/>
        </a:dk2>
        <a:lt2>
          <a:srgbClr val="BAD38D"/>
        </a:lt2>
        <a:accent1>
          <a:srgbClr val="68803E"/>
        </a:accent1>
        <a:accent2>
          <a:srgbClr val="556636"/>
        </a:accent2>
        <a:accent3>
          <a:srgbClr val="ADAEAB"/>
        </a:accent3>
        <a:accent4>
          <a:srgbClr val="DADAAE"/>
        </a:accent4>
        <a:accent5>
          <a:srgbClr val="B9C0AF"/>
        </a:accent5>
        <a:accent6>
          <a:srgbClr val="4C5C30"/>
        </a:accent6>
        <a:hlink>
          <a:srgbClr val="339933"/>
        </a:hlink>
        <a:folHlink>
          <a:srgbClr val="D9D4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арелка 4">
        <a:dk1>
          <a:srgbClr val="666A5C"/>
        </a:dk1>
        <a:lt1>
          <a:srgbClr val="FFFFFF"/>
        </a:lt1>
        <a:dk2>
          <a:srgbClr val="757868"/>
        </a:dk2>
        <a:lt2>
          <a:srgbClr val="C4C3AA"/>
        </a:lt2>
        <a:accent1>
          <a:srgbClr val="9AC2C0"/>
        </a:accent1>
        <a:accent2>
          <a:srgbClr val="4D4F45"/>
        </a:accent2>
        <a:accent3>
          <a:srgbClr val="BDBEB9"/>
        </a:accent3>
        <a:accent4>
          <a:srgbClr val="DADADA"/>
        </a:accent4>
        <a:accent5>
          <a:srgbClr val="CADDDC"/>
        </a:accent5>
        <a:accent6>
          <a:srgbClr val="45473E"/>
        </a:accent6>
        <a:hlink>
          <a:srgbClr val="009999"/>
        </a:hlink>
        <a:folHlink>
          <a:srgbClr val="BFCB4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арелка 5">
        <a:dk1>
          <a:srgbClr val="006664"/>
        </a:dk1>
        <a:lt1>
          <a:srgbClr val="FFFFFF"/>
        </a:lt1>
        <a:dk2>
          <a:srgbClr val="00908D"/>
        </a:dk2>
        <a:lt2>
          <a:srgbClr val="ADE5CD"/>
        </a:lt2>
        <a:accent1>
          <a:srgbClr val="00CCFF"/>
        </a:accent1>
        <a:accent2>
          <a:srgbClr val="006666"/>
        </a:accent2>
        <a:accent3>
          <a:srgbClr val="AAC6C5"/>
        </a:accent3>
        <a:accent4>
          <a:srgbClr val="DADADA"/>
        </a:accent4>
        <a:accent5>
          <a:srgbClr val="AAE2FF"/>
        </a:accent5>
        <a:accent6>
          <a:srgbClr val="005C5C"/>
        </a:accent6>
        <a:hlink>
          <a:srgbClr val="6DD8DB"/>
        </a:hlink>
        <a:folHlink>
          <a:srgbClr val="C5E2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арелка 6">
        <a:dk1>
          <a:srgbClr val="000000"/>
        </a:dk1>
        <a:lt1>
          <a:srgbClr val="DDDCC5"/>
        </a:lt1>
        <a:dk2>
          <a:srgbClr val="000000"/>
        </a:dk2>
        <a:lt2>
          <a:srgbClr val="B9B695"/>
        </a:lt2>
        <a:accent1>
          <a:srgbClr val="EAEBE9"/>
        </a:accent1>
        <a:accent2>
          <a:srgbClr val="BFBFAB"/>
        </a:accent2>
        <a:accent3>
          <a:srgbClr val="EBEBDF"/>
        </a:accent3>
        <a:accent4>
          <a:srgbClr val="000000"/>
        </a:accent4>
        <a:accent5>
          <a:srgbClr val="F3F3F2"/>
        </a:accent5>
        <a:accent6>
          <a:srgbClr val="ADAD9B"/>
        </a:accent6>
        <a:hlink>
          <a:srgbClr val="009900"/>
        </a:hlink>
        <a:folHlink>
          <a:srgbClr val="33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арелка 7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336699"/>
        </a:accent1>
        <a:accent2>
          <a:srgbClr val="5F5F5F"/>
        </a:accent2>
        <a:accent3>
          <a:srgbClr val="AAAAAA"/>
        </a:accent3>
        <a:accent4>
          <a:srgbClr val="DADADA"/>
        </a:accent4>
        <a:accent5>
          <a:srgbClr val="ADB8CA"/>
        </a:accent5>
        <a:accent6>
          <a:srgbClr val="555555"/>
        </a:accent6>
        <a:hlink>
          <a:srgbClr val="BBE5FF"/>
        </a:hlink>
        <a:folHlink>
          <a:srgbClr val="B6B3E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арелка 8">
        <a:dk1>
          <a:srgbClr val="000090"/>
        </a:dk1>
        <a:lt1>
          <a:srgbClr val="EAEAEA"/>
        </a:lt1>
        <a:dk2>
          <a:srgbClr val="3A3AB2"/>
        </a:dk2>
        <a:lt2>
          <a:srgbClr val="CAD4DC"/>
        </a:lt2>
        <a:accent1>
          <a:srgbClr val="3974AF"/>
        </a:accent1>
        <a:accent2>
          <a:srgbClr val="232369"/>
        </a:accent2>
        <a:accent3>
          <a:srgbClr val="AEAED5"/>
        </a:accent3>
        <a:accent4>
          <a:srgbClr val="C8C8C8"/>
        </a:accent4>
        <a:accent5>
          <a:srgbClr val="AEBCD4"/>
        </a:accent5>
        <a:accent6>
          <a:srgbClr val="1F1F5E"/>
        </a:accent6>
        <a:hlink>
          <a:srgbClr val="00CCFF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арелка 9">
        <a:dk1>
          <a:srgbClr val="9C9C9C"/>
        </a:dk1>
        <a:lt1>
          <a:srgbClr val="FFFFFF"/>
        </a:lt1>
        <a:dk2>
          <a:srgbClr val="8696CA"/>
        </a:dk2>
        <a:lt2>
          <a:srgbClr val="FFFFFF"/>
        </a:lt2>
        <a:accent1>
          <a:srgbClr val="97D1D5"/>
        </a:accent1>
        <a:accent2>
          <a:srgbClr val="666699"/>
        </a:accent2>
        <a:accent3>
          <a:srgbClr val="C3C9E1"/>
        </a:accent3>
        <a:accent4>
          <a:srgbClr val="DADADA"/>
        </a:accent4>
        <a:accent5>
          <a:srgbClr val="C9E5E7"/>
        </a:accent5>
        <a:accent6>
          <a:srgbClr val="5C5C8A"/>
        </a:accent6>
        <a:hlink>
          <a:srgbClr val="0000FF"/>
        </a:hlink>
        <a:folHlink>
          <a:srgbClr val="00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Satellite Dish</Template>
  <TotalTime>3355</TotalTime>
  <Words>625</Words>
  <Application>Microsoft Office PowerPoint</Application>
  <PresentationFormat>Экран (4:3)</PresentationFormat>
  <Paragraphs>95</Paragraphs>
  <Slides>24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0" baseType="lpstr">
      <vt:lpstr>Arial</vt:lpstr>
      <vt:lpstr>Verdana</vt:lpstr>
      <vt:lpstr>Wingdings</vt:lpstr>
      <vt:lpstr>Times New Roman</vt:lpstr>
      <vt:lpstr>Тарелка</vt:lpstr>
      <vt:lpstr>Диаграмма Microsoft Graph</vt:lpstr>
      <vt:lpstr>Презентация PowerPoint</vt:lpstr>
      <vt:lpstr>Презентация PowerPoint</vt:lpstr>
      <vt:lpstr>Датой образования архива в Северном районе следует считать 1935 год. На заседании Президиума Северного РИК от 24.08.1935 № 37/39 был заслушан вопрос о состоянии архивного дела в районе, назначен ответственный за архивное дело в районе.  </vt:lpstr>
      <vt:lpstr>Руководители райгосархива с 1935 года:</vt:lpstr>
      <vt:lpstr>Руководитель, проработавший более 37 лет и внесшая личный вклад в развитие архивного дела Северного района</vt:lpstr>
      <vt:lpstr>                            Наиболее ранние документы Похозяйственные книги сельских Советов,  датированные 1928 годом.        Протоколы пленумов президиума РИК, заседаний исполкомов, списки кулацких хозяйств, документы по лишению избирательных прав ( с 1930 года).        Итоги годовых учетов скота в колхозах и у населения, сводки единовременного учета населения (с 1935 года).       Протоколы плановой комиссии (с 1932 г.) . Сведения об основных показателях экономического  и социального развития района (с 1940 года), о строительстве школы (1934-1937 г.г.).   Документы по основной деятельности и по личному составу  Северная машинно-тракторная станция, которая  в районе была образована в начале 1936 г. и ликвидирована в 1958 г. Целью создания которой являлось оказание практической помощи колхозам района в заготоке кормов для животноводства, посева зерновых культур и уборке урожая.   Реестр следственных дел райвоенкомата  1934-1936 г.г. и др.  </vt:lpstr>
      <vt:lpstr>Учет и хранение</vt:lpstr>
      <vt:lpstr>Количество фондов</vt:lpstr>
      <vt:lpstr>КОМПЛЕКТОВАНИЕ</vt:lpstr>
      <vt:lpstr>Организации источники комплектования</vt:lpstr>
      <vt:lpstr>Включены в список организаций –источников комплектования</vt:lpstr>
      <vt:lpstr>Исполнение социально-правовых запросов</vt:lpstr>
      <vt:lpstr>Одной из первоочередных задач является создание электронных информационных ресурсов </vt:lpstr>
      <vt:lpstr>  </vt:lpstr>
      <vt:lpstr>В модуль «Фотодокументы» введено 292 единицы хранения</vt:lpstr>
      <vt:lpstr>       Пропаганда архивных документов Основным направление работы архива является также всестороннее  использование  архивных материалов для сохранения и освещения истории родного края.  Тесное сотрудничество с учреждениями культуры и библиотекой помогает сохранять и рассказывать жителям историю сел и деревень района, организаций и учреждений. По материалам архива издана книга Прикосновение к истокам». Балашова А.Д. (учитель-пенсионер) по материалам архива и воспоминаниям написала «историю своей малой родины». Воробьева Л.И. (учитель-пенсионер) использовала документы архива для написания книги об учителях-фронтовиках и старейших учителях района «Время выбрало их».</vt:lpstr>
      <vt:lpstr>  Пропаганда архивных документов  Проведено 2 урока для школьников Северного района, посвященных 100-летию Столыпинской реформы и 68-летию Победы советского народа в Великой Отечественной войне. </vt:lpstr>
      <vt:lpstr> Информация о проведенных мероприятиях освящается на сайте государственного архива Новосибирской области и сайте администрации Северного района, на странице отдела архивной службы.</vt:lpstr>
      <vt:lpstr>  Приняли участие в краеведческих чтениях:  «Северный район из прошлого в настоящее», посвященном 80-летию Северного района и краеведческих чтениях посвященных районному мероприятию «Мои замечательные земляки».   </vt:lpstr>
      <vt:lpstr>Выставка посвященная Дню органов местного самоуправления</vt:lpstr>
      <vt:lpstr>  Регулярное проведение выставок, оформление информационных витрин ведет к вовлечению широких масс населения к соприкосновению с историей родного края. </vt:lpstr>
      <vt:lpstr>Отдел архивной службы за три года подготовил 11 статей, которые были опубликованы в газете  «Северная газета»</vt:lpstr>
      <vt:lpstr>  Все мероприятия  ведомственной целевой программы «Развитие информационных систем хранения в архивной отрасли Северного района на 2011-2013 годы выполнены в полном объеме </vt:lpstr>
      <vt:lpstr>Спасибо за внимание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Администратор</dc:creator>
  <cp:lastModifiedBy>Пользователь Windows</cp:lastModifiedBy>
  <cp:revision>20</cp:revision>
  <cp:lastPrinted>1601-01-01T00:00:00Z</cp:lastPrinted>
  <dcterms:created xsi:type="dcterms:W3CDTF">1601-01-01T00:00:00Z</dcterms:created>
  <dcterms:modified xsi:type="dcterms:W3CDTF">2016-10-14T03:30:31Z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